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4"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5" r:id="rId18"/>
    <p:sldId id="276" r:id="rId19"/>
    <p:sldId id="277" r:id="rId20"/>
    <p:sldId id="278" r:id="rId21"/>
    <p:sldId id="284" r:id="rId22"/>
    <p:sldId id="287" r:id="rId23"/>
    <p:sldId id="279" r:id="rId24"/>
    <p:sldId id="280" r:id="rId25"/>
    <p:sldId id="281" r:id="rId26"/>
    <p:sldId id="282" r:id="rId27"/>
    <p:sldId id="285" r:id="rId28"/>
    <p:sldId id="283"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63A1C593-65D0-4073-BCC9-577B9352EA97}" type="datetimeFigureOut">
              <a:rPr lang="en-US" smtClean="0"/>
              <a:t>1/15/2025</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837565"/>
            <a:ext cx="9144000" cy="2170430"/>
          </a:xfrm>
        </p:spPr>
        <p:txBody>
          <a:bodyPr/>
          <a:lstStyle/>
          <a:p>
            <a:r>
              <a:rPr lang="en-GB" altLang="en-US"/>
              <a:t>Idle CofE</a:t>
            </a:r>
            <a:br>
              <a:rPr lang="en-US"/>
            </a:br>
            <a:r>
              <a:rPr lang="en-US"/>
              <a:t>Year 6 </a:t>
            </a:r>
            <a:br>
              <a:rPr lang="en-US"/>
            </a:br>
            <a:r>
              <a:rPr lang="en-US"/>
              <a:t>Parent Information Evening </a:t>
            </a:r>
          </a:p>
        </p:txBody>
      </p:sp>
      <p:pic>
        <p:nvPicPr>
          <p:cNvPr id="5" name="Picture 4"/>
          <p:cNvPicPr>
            <a:picLocks noChangeAspect="1"/>
          </p:cNvPicPr>
          <p:nvPr/>
        </p:nvPicPr>
        <p:blipFill>
          <a:blip r:embed="rId2"/>
          <a:stretch>
            <a:fillRect/>
          </a:stretch>
        </p:blipFill>
        <p:spPr>
          <a:xfrm>
            <a:off x="7355205" y="3583305"/>
            <a:ext cx="3721100" cy="2560955"/>
          </a:xfrm>
          <a:prstGeom prst="rect">
            <a:avLst/>
          </a:prstGeom>
        </p:spPr>
      </p:pic>
      <p:pic>
        <p:nvPicPr>
          <p:cNvPr id="6" name="Picture 5"/>
          <p:cNvPicPr>
            <a:picLocks noChangeAspect="1"/>
          </p:cNvPicPr>
          <p:nvPr/>
        </p:nvPicPr>
        <p:blipFill>
          <a:blip r:embed="rId3"/>
          <a:stretch>
            <a:fillRect/>
          </a:stretch>
        </p:blipFill>
        <p:spPr>
          <a:xfrm>
            <a:off x="1524000" y="3648075"/>
            <a:ext cx="3619500" cy="2724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t> Additional arrangements will be made for the start of the day for Year 6. </a:t>
            </a:r>
          </a:p>
          <a:p>
            <a:pPr algn="ctr"/>
            <a:r>
              <a:rPr lang="en-US"/>
              <a:t>Please ensure there are no absences </a:t>
            </a:r>
          </a:p>
          <a:p>
            <a:pPr algn="ctr"/>
            <a:r>
              <a:rPr lang="en-US"/>
              <a:t>during this week.</a:t>
            </a:r>
          </a:p>
        </p:txBody>
      </p:sp>
      <p:sp>
        <p:nvSpPr>
          <p:cNvPr id="2" name="Title 1"/>
          <p:cNvSpPr>
            <a:spLocks noGrp="1"/>
          </p:cNvSpPr>
          <p:nvPr>
            <p:ph type="title"/>
          </p:nvPr>
        </p:nvSpPr>
        <p:spPr>
          <a:xfrm>
            <a:off x="609600" y="131128"/>
            <a:ext cx="10972800" cy="1143000"/>
          </a:xfrm>
        </p:spPr>
        <p:txBody>
          <a:bodyPr/>
          <a:lstStyle/>
          <a:p>
            <a:r>
              <a:rPr lang="en-US"/>
              <a:t>SATs week 202</a:t>
            </a:r>
            <a:r>
              <a:rPr lang="en-GB" altLang="en-US"/>
              <a:t>5</a:t>
            </a:r>
          </a:p>
        </p:txBody>
      </p:sp>
      <p:pic>
        <p:nvPicPr>
          <p:cNvPr id="4" name="Content Placeholder 3"/>
          <p:cNvPicPr>
            <a:picLocks noGrp="1" noChangeAspect="1"/>
          </p:cNvPicPr>
          <p:nvPr>
            <p:ph idx="1"/>
          </p:nvPr>
        </p:nvPicPr>
        <p:blipFill>
          <a:blip r:embed="rId2"/>
          <a:stretch>
            <a:fillRect/>
          </a:stretch>
        </p:blipFill>
        <p:spPr>
          <a:xfrm>
            <a:off x="2066925" y="1274445"/>
            <a:ext cx="8224520" cy="3533775"/>
          </a:xfrm>
          <a:prstGeom prst="rect">
            <a:avLst/>
          </a:prstGeom>
        </p:spPr>
      </p:pic>
      <p:sp>
        <p:nvSpPr>
          <p:cNvPr id="5" name="Text Box 4"/>
          <p:cNvSpPr txBox="1"/>
          <p:nvPr/>
        </p:nvSpPr>
        <p:spPr>
          <a:xfrm>
            <a:off x="1362075" y="4923790"/>
            <a:ext cx="9107170" cy="1630045"/>
          </a:xfrm>
          <a:prstGeom prst="rect">
            <a:avLst/>
          </a:prstGeom>
          <a:noFill/>
        </p:spPr>
        <p:txBody>
          <a:bodyPr wrap="square" rtlCol="0">
            <a:spAutoFit/>
          </a:bodyPr>
          <a:lstStyle/>
          <a:p>
            <a:pPr algn="l"/>
            <a:r>
              <a:rPr lang="en-US"/>
              <a:t> Additional arrangements will be made for the start of the day for Year 6. </a:t>
            </a:r>
          </a:p>
          <a:p>
            <a:pPr algn="l"/>
            <a:endParaRPr lang="en-US"/>
          </a:p>
          <a:p>
            <a:pPr algn="ctr"/>
            <a:r>
              <a:rPr lang="en-US" sz="3200"/>
              <a:t>Please ensure there are no absences </a:t>
            </a:r>
          </a:p>
          <a:p>
            <a:pPr algn="ctr"/>
            <a:r>
              <a:rPr lang="en-US" sz="3200"/>
              <a:t>during this week.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Spelling, Grammar and</a:t>
            </a:r>
            <a:br>
              <a:rPr lang="en-US"/>
            </a:br>
            <a:r>
              <a:rPr lang="en-US"/>
              <a:t> Punctuation </a:t>
            </a:r>
          </a:p>
        </p:txBody>
      </p:sp>
      <p:sp>
        <p:nvSpPr>
          <p:cNvPr id="3" name="Content Placeholder 2"/>
          <p:cNvSpPr>
            <a:spLocks noGrp="1"/>
          </p:cNvSpPr>
          <p:nvPr>
            <p:ph idx="1"/>
          </p:nvPr>
        </p:nvSpPr>
        <p:spPr/>
        <p:txBody>
          <a:bodyPr/>
          <a:lstStyle/>
          <a:p>
            <a:r>
              <a:rPr lang="en-US" sz="2800"/>
              <a:t>15 minute Spelling test based upon words learnt throughout Key Stage 2. </a:t>
            </a:r>
          </a:p>
          <a:p>
            <a:endParaRPr lang="en-US" sz="2800"/>
          </a:p>
          <a:p>
            <a:r>
              <a:rPr lang="en-US" sz="2800"/>
              <a:t>45 minute spelling, punctuation and grammar test involving short answer or simple explanation questions. </a:t>
            </a:r>
          </a:p>
          <a:p>
            <a:endParaRPr lang="en-US" sz="2800"/>
          </a:p>
          <a:p>
            <a:r>
              <a:rPr lang="en-US" sz="2800"/>
              <a:t>Marks from both test are added together. The spelling test alone is worth 20 marks.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4" name="Content Placeholder 3"/>
          <p:cNvPicPr>
            <a:picLocks noGrp="1" noChangeAspect="1"/>
          </p:cNvPicPr>
          <p:nvPr>
            <p:ph sz="half" idx="1"/>
          </p:nvPr>
        </p:nvPicPr>
        <p:blipFill>
          <a:blip r:embed="rId2"/>
          <a:stretch>
            <a:fillRect/>
          </a:stretch>
        </p:blipFill>
        <p:spPr>
          <a:xfrm>
            <a:off x="231775" y="400685"/>
            <a:ext cx="6512560" cy="3536950"/>
          </a:xfrm>
          <a:prstGeom prst="rect">
            <a:avLst/>
          </a:prstGeom>
        </p:spPr>
      </p:pic>
      <p:pic>
        <p:nvPicPr>
          <p:cNvPr id="5" name="Content Placeholder 4"/>
          <p:cNvPicPr>
            <a:picLocks noGrp="1" noChangeAspect="1"/>
          </p:cNvPicPr>
          <p:nvPr>
            <p:ph sz="half" idx="2"/>
          </p:nvPr>
        </p:nvPicPr>
        <p:blipFill>
          <a:blip r:embed="rId3"/>
          <a:stretch>
            <a:fillRect/>
          </a:stretch>
        </p:blipFill>
        <p:spPr>
          <a:xfrm>
            <a:off x="5247640" y="3753485"/>
            <a:ext cx="6564630" cy="25431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36208"/>
            <a:ext cx="10972800" cy="1143000"/>
          </a:xfrm>
        </p:spPr>
        <p:txBody>
          <a:bodyPr/>
          <a:lstStyle/>
          <a:p>
            <a:r>
              <a:rPr lang="en-GB" altLang="en-US"/>
              <a:t>Reading</a:t>
            </a:r>
          </a:p>
        </p:txBody>
      </p:sp>
      <p:sp>
        <p:nvSpPr>
          <p:cNvPr id="3" name="Content Placeholder 2"/>
          <p:cNvSpPr>
            <a:spLocks noGrp="1"/>
          </p:cNvSpPr>
          <p:nvPr>
            <p:ph idx="1"/>
          </p:nvPr>
        </p:nvSpPr>
        <p:spPr>
          <a:xfrm>
            <a:off x="462280" y="1279525"/>
            <a:ext cx="10972800" cy="4525963"/>
          </a:xfrm>
        </p:spPr>
        <p:txBody>
          <a:bodyPr/>
          <a:lstStyle/>
          <a:p>
            <a:r>
              <a:rPr lang="en-US" sz="2400"/>
              <a:t>  60 minutes.</a:t>
            </a:r>
          </a:p>
          <a:p>
            <a:r>
              <a:rPr lang="en-US" sz="2400"/>
              <a:t>  3 unrelated texts and 1 answer booklet.</a:t>
            </a:r>
          </a:p>
          <a:p>
            <a:pPr marL="0" indent="0">
              <a:buNone/>
            </a:pPr>
            <a:endParaRPr lang="en-US" sz="2400"/>
          </a:p>
          <a:p>
            <a:r>
              <a:rPr lang="en-US" sz="2400"/>
              <a:t>The questions are designed to assess the understanding of a child's reading through a variety of comprehension questions. Questions test children’s ability to retrieve and infer, to summarise and predict and their understanding of the author’s language choices.</a:t>
            </a:r>
          </a:p>
          <a:p>
            <a:endParaRPr lang="en-US" sz="2400"/>
          </a:p>
          <a:p>
            <a:r>
              <a:rPr lang="en-US" sz="2400"/>
              <a:t>The wording of the questions can be confusing. </a:t>
            </a:r>
          </a:p>
          <a:p>
            <a:endParaRPr lang="en-US" sz="2400"/>
          </a:p>
          <a:p>
            <a:r>
              <a:rPr lang="en-US" sz="2400"/>
              <a:t>Some questions are multiple choice or selected response, others require short answers and some require an extended response or explanation.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4" name="Content Placeholder 3"/>
          <p:cNvPicPr>
            <a:picLocks noGrp="1" noChangeAspect="1"/>
          </p:cNvPicPr>
          <p:nvPr>
            <p:ph sz="half" idx="1"/>
          </p:nvPr>
        </p:nvPicPr>
        <p:blipFill>
          <a:blip r:embed="rId2"/>
          <a:stretch>
            <a:fillRect/>
          </a:stretch>
        </p:blipFill>
        <p:spPr>
          <a:xfrm>
            <a:off x="443865" y="720090"/>
            <a:ext cx="7262495" cy="1840865"/>
          </a:xfrm>
          <a:prstGeom prst="rect">
            <a:avLst/>
          </a:prstGeom>
        </p:spPr>
      </p:pic>
      <p:pic>
        <p:nvPicPr>
          <p:cNvPr id="5" name="Content Placeholder 4"/>
          <p:cNvPicPr>
            <a:picLocks noGrp="1" noChangeAspect="1"/>
          </p:cNvPicPr>
          <p:nvPr>
            <p:ph sz="half" idx="2"/>
          </p:nvPr>
        </p:nvPicPr>
        <p:blipFill>
          <a:blip r:embed="rId3"/>
          <a:stretch>
            <a:fillRect/>
          </a:stretch>
        </p:blipFill>
        <p:spPr>
          <a:xfrm>
            <a:off x="4164330" y="3683000"/>
            <a:ext cx="7538085" cy="24422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4" name="Content Placeholder 3"/>
          <p:cNvPicPr>
            <a:picLocks noGrp="1" noChangeAspect="1"/>
          </p:cNvPicPr>
          <p:nvPr>
            <p:ph sz="half" idx="1"/>
          </p:nvPr>
        </p:nvPicPr>
        <p:blipFill>
          <a:blip r:embed="rId2"/>
          <a:stretch>
            <a:fillRect/>
          </a:stretch>
        </p:blipFill>
        <p:spPr>
          <a:xfrm>
            <a:off x="489585" y="418465"/>
            <a:ext cx="5376545" cy="2519680"/>
          </a:xfrm>
          <a:prstGeom prst="rect">
            <a:avLst/>
          </a:prstGeom>
        </p:spPr>
      </p:pic>
      <p:pic>
        <p:nvPicPr>
          <p:cNvPr id="5" name="Content Placeholder 4"/>
          <p:cNvPicPr>
            <a:picLocks noGrp="1" noChangeAspect="1"/>
          </p:cNvPicPr>
          <p:nvPr>
            <p:ph sz="half" idx="2"/>
          </p:nvPr>
        </p:nvPicPr>
        <p:blipFill>
          <a:blip r:embed="rId3"/>
          <a:stretch>
            <a:fillRect/>
          </a:stretch>
        </p:blipFill>
        <p:spPr>
          <a:xfrm>
            <a:off x="5355590" y="3290570"/>
            <a:ext cx="6337935" cy="31553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22543"/>
            <a:ext cx="10972800" cy="1143000"/>
          </a:xfrm>
        </p:spPr>
        <p:txBody>
          <a:bodyPr/>
          <a:lstStyle/>
          <a:p>
            <a:r>
              <a:rPr lang="en-GB" altLang="en-US"/>
              <a:t>Mathematics</a:t>
            </a:r>
          </a:p>
        </p:txBody>
      </p:sp>
      <p:sp>
        <p:nvSpPr>
          <p:cNvPr id="3" name="Content Placeholder 2"/>
          <p:cNvSpPr>
            <a:spLocks noGrp="1"/>
          </p:cNvSpPr>
          <p:nvPr>
            <p:ph idx="1"/>
          </p:nvPr>
        </p:nvSpPr>
        <p:spPr>
          <a:xfrm>
            <a:off x="609600" y="1165860"/>
            <a:ext cx="10972800" cy="4525963"/>
          </a:xfrm>
        </p:spPr>
        <p:txBody>
          <a:bodyPr/>
          <a:lstStyle/>
          <a:p>
            <a:r>
              <a:rPr lang="en-US" sz="2400"/>
              <a:t>The children will sit three tests (Paper 1, 2 and 3).</a:t>
            </a:r>
          </a:p>
          <a:p>
            <a:endParaRPr lang="en-US" sz="2400"/>
          </a:p>
          <a:p>
            <a:r>
              <a:rPr lang="en-US" sz="2400"/>
              <a:t> Paper 1 (Arithmetic) 30 minutes. 36 questions that test calculation methods for all</a:t>
            </a:r>
            <a:r>
              <a:rPr lang="en-GB" altLang="en-US" sz="2400"/>
              <a:t> </a:t>
            </a:r>
            <a:r>
              <a:rPr lang="en-US" sz="2400"/>
              <a:t>operations (+ - x ÷), including fractions, percentages and decimals. This alone is worth 40</a:t>
            </a:r>
            <a:r>
              <a:rPr lang="en-GB" altLang="en-US" sz="2400"/>
              <a:t> </a:t>
            </a:r>
            <a:r>
              <a:rPr lang="en-US" sz="2400"/>
              <a:t>marks. </a:t>
            </a:r>
          </a:p>
          <a:p>
            <a:r>
              <a:rPr lang="en-US" sz="2400"/>
              <a:t>Questions increase in difficulty as the children progress through it. </a:t>
            </a:r>
          </a:p>
          <a:p>
            <a:endParaRPr lang="en-US" sz="2400"/>
          </a:p>
          <a:p>
            <a:r>
              <a:rPr lang="en-US" sz="2400"/>
              <a:t>Paper 2 and 3 (Reasoning and Problem Solving) 40 minutes. Tests the application of </a:t>
            </a:r>
            <a:r>
              <a:rPr lang="en-GB" altLang="en-US" sz="2400"/>
              <a:t> </a:t>
            </a:r>
            <a:r>
              <a:rPr lang="en-US" sz="2400"/>
              <a:t>calculation methods and other areas of the maths curriculum such as shape, measure, geometry and statistics. </a:t>
            </a:r>
          </a:p>
          <a:p>
            <a:pPr marL="0" indent="0">
              <a:buNone/>
            </a:pPr>
            <a:endParaRPr lang="en-US" sz="2400"/>
          </a:p>
          <a:p>
            <a:r>
              <a:rPr lang="en-US" sz="2400"/>
              <a:t>Pupils must read each question carefully and there may be several steps involved  in order to find a final answer.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4" name="Content Placeholder 3"/>
          <p:cNvPicPr>
            <a:picLocks noGrp="1" noChangeAspect="1"/>
          </p:cNvPicPr>
          <p:nvPr>
            <p:ph sz="half" idx="1"/>
          </p:nvPr>
        </p:nvPicPr>
        <p:blipFill>
          <a:blip r:embed="rId2"/>
          <a:stretch>
            <a:fillRect/>
          </a:stretch>
        </p:blipFill>
        <p:spPr>
          <a:xfrm>
            <a:off x="609600" y="210185"/>
            <a:ext cx="4755515" cy="6417310"/>
          </a:xfrm>
          <a:prstGeom prst="rect">
            <a:avLst/>
          </a:prstGeom>
        </p:spPr>
      </p:pic>
      <p:pic>
        <p:nvPicPr>
          <p:cNvPr id="5" name="Content Placeholder 4"/>
          <p:cNvPicPr>
            <a:picLocks noGrp="1" noChangeAspect="1"/>
          </p:cNvPicPr>
          <p:nvPr>
            <p:ph sz="half" idx="2"/>
          </p:nvPr>
        </p:nvPicPr>
        <p:blipFill>
          <a:blip r:embed="rId3"/>
          <a:stretch>
            <a:fillRect/>
          </a:stretch>
        </p:blipFill>
        <p:spPr>
          <a:xfrm>
            <a:off x="6353810" y="3688715"/>
            <a:ext cx="5376545" cy="25793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4" name="Content Placeholder 3"/>
          <p:cNvPicPr>
            <a:picLocks noGrp="1" noChangeAspect="1"/>
          </p:cNvPicPr>
          <p:nvPr>
            <p:ph sz="half" idx="1"/>
          </p:nvPr>
        </p:nvPicPr>
        <p:blipFill>
          <a:blip r:embed="rId2"/>
          <a:stretch>
            <a:fillRect/>
          </a:stretch>
        </p:blipFill>
        <p:spPr>
          <a:xfrm>
            <a:off x="508635" y="495935"/>
            <a:ext cx="5376545" cy="3415030"/>
          </a:xfrm>
          <a:prstGeom prst="rect">
            <a:avLst/>
          </a:prstGeom>
        </p:spPr>
      </p:pic>
      <p:pic>
        <p:nvPicPr>
          <p:cNvPr id="5" name="Content Placeholder 4"/>
          <p:cNvPicPr>
            <a:picLocks noGrp="1" noChangeAspect="1"/>
          </p:cNvPicPr>
          <p:nvPr>
            <p:ph sz="half" idx="2"/>
          </p:nvPr>
        </p:nvPicPr>
        <p:blipFill>
          <a:blip r:embed="rId3"/>
          <a:stretch>
            <a:fillRect/>
          </a:stretch>
        </p:blipFill>
        <p:spPr>
          <a:xfrm>
            <a:off x="6482080" y="2820035"/>
            <a:ext cx="5376545" cy="33216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55880" y="-3238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t>High expectations at all times</a:t>
            </a:r>
          </a:p>
        </p:txBody>
      </p:sp>
      <p:sp>
        <p:nvSpPr>
          <p:cNvPr id="2" name="Title 1"/>
          <p:cNvSpPr>
            <a:spLocks noGrp="1"/>
          </p:cNvSpPr>
          <p:nvPr>
            <p:ph type="title"/>
          </p:nvPr>
        </p:nvSpPr>
        <p:spPr>
          <a:xfrm>
            <a:off x="609600" y="99378"/>
            <a:ext cx="10972800" cy="1143000"/>
          </a:xfrm>
        </p:spPr>
        <p:txBody>
          <a:bodyPr/>
          <a:lstStyle/>
          <a:p>
            <a:r>
              <a:rPr lang="en-US"/>
              <a:t>How will we help?</a:t>
            </a:r>
          </a:p>
        </p:txBody>
      </p:sp>
      <p:sp>
        <p:nvSpPr>
          <p:cNvPr id="3" name="Content Placeholder 2"/>
          <p:cNvSpPr>
            <a:spLocks noGrp="1"/>
          </p:cNvSpPr>
          <p:nvPr>
            <p:ph idx="1"/>
          </p:nvPr>
        </p:nvSpPr>
        <p:spPr>
          <a:xfrm>
            <a:off x="397510" y="1242695"/>
            <a:ext cx="10972800" cy="4435475"/>
          </a:xfrm>
        </p:spPr>
        <p:txBody>
          <a:bodyPr/>
          <a:lstStyle/>
          <a:p>
            <a:r>
              <a:rPr lang="en-US" sz="2400"/>
              <a:t>Children are organised into specific groups across the year group for </a:t>
            </a:r>
            <a:r>
              <a:rPr lang="en-GB" altLang="en-US" sz="2400"/>
              <a:t>R</a:t>
            </a:r>
            <a:r>
              <a:rPr lang="en-US" sz="2400"/>
              <a:t>eading and </a:t>
            </a:r>
            <a:r>
              <a:rPr lang="en-GB" altLang="en-US" sz="2400"/>
              <a:t>M</a:t>
            </a:r>
            <a:r>
              <a:rPr lang="en-US" sz="2400"/>
              <a:t>aths with additional teachers available for targeted support. </a:t>
            </a:r>
          </a:p>
          <a:p>
            <a:r>
              <a:rPr lang="en-US" sz="2400"/>
              <a:t>Regular test practice. </a:t>
            </a:r>
          </a:p>
          <a:p>
            <a:r>
              <a:rPr lang="en-US" sz="2400"/>
              <a:t>Weekly homework.</a:t>
            </a:r>
          </a:p>
          <a:p>
            <a:r>
              <a:rPr lang="en-US" sz="2400"/>
              <a:t>Spelling, punctuation and grammar is taught within English lessons and as standalone revision sessions.</a:t>
            </a:r>
          </a:p>
          <a:p>
            <a:r>
              <a:rPr lang="en-GB" altLang="en-US" sz="2400"/>
              <a:t>Regular drip feeding of SAts specific content through out the school day.</a:t>
            </a:r>
          </a:p>
          <a:p>
            <a:r>
              <a:rPr lang="en-US" sz="2400"/>
              <a:t>CPG revision books available.</a:t>
            </a:r>
          </a:p>
        </p:txBody>
      </p:sp>
      <p:sp>
        <p:nvSpPr>
          <p:cNvPr id="4" name="Text Box 3"/>
          <p:cNvSpPr txBox="1"/>
          <p:nvPr/>
        </p:nvSpPr>
        <p:spPr>
          <a:xfrm>
            <a:off x="3288665" y="5895340"/>
            <a:ext cx="6526530" cy="583565"/>
          </a:xfrm>
          <a:prstGeom prst="rect">
            <a:avLst/>
          </a:prstGeom>
          <a:noFill/>
        </p:spPr>
        <p:txBody>
          <a:bodyPr wrap="square" rtlCol="0">
            <a:spAutoFit/>
          </a:bodyPr>
          <a:lstStyle/>
          <a:p>
            <a:r>
              <a:rPr lang="en-US" sz="3200"/>
              <a:t>High expectations at all times</a:t>
            </a:r>
          </a:p>
        </p:txBody>
      </p:sp>
      <p:pic>
        <p:nvPicPr>
          <p:cNvPr id="5" name="Picture 4"/>
          <p:cNvPicPr>
            <a:picLocks noChangeAspect="1"/>
          </p:cNvPicPr>
          <p:nvPr/>
        </p:nvPicPr>
        <p:blipFill>
          <a:blip r:embed="rId2"/>
          <a:stretch>
            <a:fillRect/>
          </a:stretch>
        </p:blipFill>
        <p:spPr>
          <a:xfrm>
            <a:off x="9257030" y="4752975"/>
            <a:ext cx="2637155" cy="18592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Overview</a:t>
            </a:r>
          </a:p>
        </p:txBody>
      </p:sp>
      <p:sp>
        <p:nvSpPr>
          <p:cNvPr id="3" name="Content Placeholder 2"/>
          <p:cNvSpPr>
            <a:spLocks noGrp="1"/>
          </p:cNvSpPr>
          <p:nvPr>
            <p:ph idx="1"/>
          </p:nvPr>
        </p:nvSpPr>
        <p:spPr/>
        <p:txBody>
          <a:bodyPr/>
          <a:lstStyle/>
          <a:p>
            <a:r>
              <a:rPr lang="en-US" sz="2400"/>
              <a:t>At the end of key stage 2 (KS2), pupils take national curriculum tests in:</a:t>
            </a:r>
          </a:p>
          <a:p>
            <a:endParaRPr lang="en-US"/>
          </a:p>
          <a:p>
            <a:r>
              <a:rPr lang="en-US" sz="2800"/>
              <a:t>English grammar, punctuation and spelling</a:t>
            </a:r>
          </a:p>
          <a:p>
            <a:r>
              <a:rPr lang="en-US" sz="2800"/>
              <a:t>English reading</a:t>
            </a:r>
          </a:p>
          <a:p>
            <a:r>
              <a:rPr lang="en-US" sz="2800"/>
              <a:t>mathematics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317"/>
            <a:ext cx="10972800" cy="1143000"/>
          </a:xfrm>
        </p:spPr>
        <p:txBody>
          <a:bodyPr/>
          <a:lstStyle/>
          <a:p>
            <a:r>
              <a:rPr lang="en-US"/>
              <a:t>How can you help?</a:t>
            </a:r>
          </a:p>
        </p:txBody>
      </p:sp>
      <p:sp>
        <p:nvSpPr>
          <p:cNvPr id="3" name="Content Placeholder 2"/>
          <p:cNvSpPr>
            <a:spLocks noGrp="1"/>
          </p:cNvSpPr>
          <p:nvPr>
            <p:ph idx="1"/>
          </p:nvPr>
        </p:nvSpPr>
        <p:spPr>
          <a:xfrm>
            <a:off x="609600" y="1518285"/>
            <a:ext cx="10972800" cy="5346065"/>
          </a:xfrm>
        </p:spPr>
        <p:txBody>
          <a:bodyPr/>
          <a:lstStyle/>
          <a:p>
            <a:r>
              <a:rPr lang="en-US" sz="2000"/>
              <a:t>First and foremost, support and reassure your child that there is nothing to worry about and that all we can ask for is them to try their best. Praise and encouragement works wonders!</a:t>
            </a:r>
          </a:p>
          <a:p>
            <a:pPr>
              <a:lnSpc>
                <a:spcPct val="150000"/>
              </a:lnSpc>
            </a:pPr>
            <a:r>
              <a:rPr lang="en-US" sz="2000"/>
              <a:t> Ensure your child has the best possible attendance at school.</a:t>
            </a:r>
          </a:p>
          <a:p>
            <a:pPr>
              <a:lnSpc>
                <a:spcPct val="150000"/>
              </a:lnSpc>
            </a:pPr>
            <a:r>
              <a:rPr lang="en-US" sz="2000"/>
              <a:t> Support your child with any homework tasks.</a:t>
            </a:r>
          </a:p>
          <a:p>
            <a:pPr>
              <a:lnSpc>
                <a:spcPct val="150000"/>
              </a:lnSpc>
            </a:pPr>
            <a:r>
              <a:rPr lang="en-US" sz="2000"/>
              <a:t> Regular spelling and arithmetic (e.g. times tables) practise will be useful.</a:t>
            </a:r>
          </a:p>
          <a:p>
            <a:pPr>
              <a:lnSpc>
                <a:spcPct val="150000"/>
              </a:lnSpc>
            </a:pPr>
            <a:r>
              <a:rPr lang="en-US" sz="2000"/>
              <a:t> Listen to your child read regularly and discuss what they are reading with them.</a:t>
            </a:r>
          </a:p>
          <a:p>
            <a:pPr>
              <a:lnSpc>
                <a:spcPct val="150000"/>
              </a:lnSpc>
            </a:pPr>
            <a:r>
              <a:rPr lang="en-US" sz="2000"/>
              <a:t> Talk to your child about what they have learnt at school.</a:t>
            </a:r>
          </a:p>
          <a:p>
            <a:pPr>
              <a:lnSpc>
                <a:spcPct val="150000"/>
              </a:lnSpc>
            </a:pPr>
            <a:r>
              <a:rPr lang="en-US" sz="2000"/>
              <a:t> Make sure your child has plenty sleep and a healthy breakfast each morning.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7200"/>
              <a:t>Changes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08268"/>
            <a:ext cx="10972800" cy="1143000"/>
          </a:xfrm>
        </p:spPr>
        <p:txBody>
          <a:bodyPr/>
          <a:lstStyle/>
          <a:p>
            <a:r>
              <a:rPr lang="en-US">
                <a:sym typeface="+mn-ea"/>
              </a:rPr>
              <a:t>Changes</a:t>
            </a:r>
            <a:endParaRPr lang="en-US"/>
          </a:p>
        </p:txBody>
      </p:sp>
      <p:sp>
        <p:nvSpPr>
          <p:cNvPr id="3" name="Content Placeholder 2"/>
          <p:cNvSpPr>
            <a:spLocks noGrp="1"/>
          </p:cNvSpPr>
          <p:nvPr>
            <p:ph idx="1"/>
          </p:nvPr>
        </p:nvSpPr>
        <p:spPr>
          <a:xfrm>
            <a:off x="609600" y="1156335"/>
            <a:ext cx="10972800" cy="4525963"/>
          </a:xfrm>
        </p:spPr>
        <p:txBody>
          <a:bodyPr/>
          <a:lstStyle/>
          <a:p>
            <a:pPr algn="ctr"/>
            <a:r>
              <a:rPr lang="en-US" sz="2000"/>
              <a:t> All children have a puberty talk in Year 6 which tops up the introduction given to them </a:t>
            </a:r>
          </a:p>
          <a:p>
            <a:pPr marL="0" indent="0" algn="ctr">
              <a:buNone/>
            </a:pPr>
            <a:r>
              <a:rPr lang="en-US" sz="2000"/>
              <a:t>from the puberty talk in Year 5. </a:t>
            </a:r>
          </a:p>
          <a:p>
            <a:endParaRPr lang="en-US" sz="2000"/>
          </a:p>
          <a:p>
            <a:pPr algn="ctr"/>
            <a:r>
              <a:rPr lang="en-US" sz="2000"/>
              <a:t>Female member of staff for girls: using the NHS guidance talked about the changes that </a:t>
            </a:r>
          </a:p>
          <a:p>
            <a:pPr marL="0" indent="0" algn="ctr">
              <a:buNone/>
            </a:pPr>
            <a:r>
              <a:rPr lang="en-US" sz="2000"/>
              <a:t>happen to girls and how body parts develop. Also spoke about personal hygiene. </a:t>
            </a:r>
          </a:p>
          <a:p>
            <a:endParaRPr lang="en-US" sz="2000"/>
          </a:p>
          <a:p>
            <a:pPr algn="ctr"/>
            <a:r>
              <a:rPr lang="en-US" sz="2000"/>
              <a:t>Male member of staff for boys: using the NHS guidance talked about the changes that </a:t>
            </a:r>
          </a:p>
          <a:p>
            <a:pPr marL="0" indent="0" algn="ctr">
              <a:buNone/>
            </a:pPr>
            <a:r>
              <a:rPr lang="en-US" sz="2000"/>
              <a:t>happen to boys and girls and how boys’ body parts develop. Looked also at personal </a:t>
            </a:r>
          </a:p>
          <a:p>
            <a:pPr marL="0" indent="0" algn="ctr">
              <a:buNone/>
            </a:pPr>
            <a:r>
              <a:rPr lang="en-US" sz="2000"/>
              <a:t>hygiene. </a:t>
            </a:r>
          </a:p>
          <a:p>
            <a:endParaRPr lang="en-US" sz="2000"/>
          </a:p>
          <a:p>
            <a:pPr algn="ctr"/>
            <a:r>
              <a:rPr lang="en-US" sz="2000"/>
              <a:t>The children will also have support to deal with their emotions during their time in Year 6 – we will support them with worries about SATs and leaving primary school. </a:t>
            </a:r>
          </a:p>
          <a:p>
            <a:endParaRPr lang="en-US" sz="2000"/>
          </a:p>
          <a:p>
            <a:pPr algn="ctr"/>
            <a:r>
              <a:rPr lang="en-US" sz="2000"/>
              <a:t>Personality changes – it is normal to see changes in your child’s personality as the year progresses. The Year 6 team are on hand to support your child through this process.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113473"/>
            <a:ext cx="10972800" cy="1143000"/>
          </a:xfrm>
        </p:spPr>
        <p:txBody>
          <a:bodyPr/>
          <a:lstStyle/>
          <a:p>
            <a:r>
              <a:rPr lang="en-US" sz="5400"/>
              <a:t>Transition to Secondary </a:t>
            </a:r>
            <a:br>
              <a:rPr lang="en-US" sz="5400"/>
            </a:br>
            <a:r>
              <a:rPr lang="en-US" sz="5400"/>
              <a:t>School</a:t>
            </a:r>
          </a:p>
        </p:txBody>
      </p:sp>
      <p:pic>
        <p:nvPicPr>
          <p:cNvPr id="4" name="Content Placeholder 3"/>
          <p:cNvPicPr>
            <a:picLocks noGrp="1" noChangeAspect="1"/>
          </p:cNvPicPr>
          <p:nvPr>
            <p:ph sz="half" idx="1"/>
          </p:nvPr>
        </p:nvPicPr>
        <p:blipFill>
          <a:blip r:embed="rId2"/>
          <a:stretch>
            <a:fillRect/>
          </a:stretch>
        </p:blipFill>
        <p:spPr>
          <a:xfrm>
            <a:off x="768350" y="3776345"/>
            <a:ext cx="2771775" cy="1990725"/>
          </a:xfrm>
          <a:prstGeom prst="rect">
            <a:avLst/>
          </a:prstGeom>
        </p:spPr>
      </p:pic>
      <p:pic>
        <p:nvPicPr>
          <p:cNvPr id="5" name="Content Placeholder 4"/>
          <p:cNvPicPr>
            <a:picLocks noGrp="1" noChangeAspect="1"/>
          </p:cNvPicPr>
          <p:nvPr>
            <p:ph sz="half" idx="2"/>
          </p:nvPr>
        </p:nvPicPr>
        <p:blipFill>
          <a:blip r:embed="rId3"/>
          <a:stretch>
            <a:fillRect/>
          </a:stretch>
        </p:blipFill>
        <p:spPr>
          <a:xfrm>
            <a:off x="4783455" y="3960495"/>
            <a:ext cx="2800350" cy="1924050"/>
          </a:xfrm>
          <a:prstGeom prst="rect">
            <a:avLst/>
          </a:prstGeom>
        </p:spPr>
      </p:pic>
      <p:pic>
        <p:nvPicPr>
          <p:cNvPr id="6" name="Picture 5"/>
          <p:cNvPicPr>
            <a:picLocks noChangeAspect="1"/>
          </p:cNvPicPr>
          <p:nvPr/>
        </p:nvPicPr>
        <p:blipFill>
          <a:blip r:embed="rId4"/>
          <a:stretch>
            <a:fillRect/>
          </a:stretch>
        </p:blipFill>
        <p:spPr>
          <a:xfrm>
            <a:off x="8362315" y="3960495"/>
            <a:ext cx="2933700" cy="1676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317"/>
            <a:ext cx="10972800" cy="1143000"/>
          </a:xfrm>
        </p:spPr>
        <p:txBody>
          <a:bodyPr/>
          <a:lstStyle/>
          <a:p>
            <a:r>
              <a:rPr lang="en-US"/>
              <a:t>Growing up</a:t>
            </a:r>
          </a:p>
        </p:txBody>
      </p:sp>
      <p:sp>
        <p:nvSpPr>
          <p:cNvPr id="3" name="Content Placeholder 2"/>
          <p:cNvSpPr>
            <a:spLocks noGrp="1"/>
          </p:cNvSpPr>
          <p:nvPr>
            <p:ph idx="1"/>
          </p:nvPr>
        </p:nvSpPr>
        <p:spPr>
          <a:xfrm>
            <a:off x="554355" y="1304290"/>
            <a:ext cx="10972800" cy="4525963"/>
          </a:xfrm>
        </p:spPr>
        <p:txBody>
          <a:bodyPr/>
          <a:lstStyle/>
          <a:p>
            <a:pPr marL="0" indent="0">
              <a:buNone/>
            </a:pPr>
            <a:r>
              <a:rPr lang="en-US" sz="2800"/>
              <a:t>Transition to secondary school can be a worrying time for children:</a:t>
            </a:r>
          </a:p>
          <a:p>
            <a:r>
              <a:rPr lang="en-US" sz="2400"/>
              <a:t>They are moving away from their safety net at Primary School </a:t>
            </a:r>
          </a:p>
          <a:p>
            <a:r>
              <a:rPr lang="en-US" sz="2400"/>
              <a:t>They may be moving to a school different to all of their friends</a:t>
            </a:r>
          </a:p>
          <a:p>
            <a:r>
              <a:rPr lang="en-US" sz="2400"/>
              <a:t>Secondary schools are much bigger </a:t>
            </a:r>
          </a:p>
          <a:p>
            <a:r>
              <a:rPr lang="en-US" sz="2400"/>
              <a:t>Children will have a different teacher for each subject</a:t>
            </a:r>
          </a:p>
          <a:p>
            <a:r>
              <a:rPr lang="en-US" sz="2400"/>
              <a:t>Children are required to become more independent.</a:t>
            </a:r>
            <a:r>
              <a:rPr lang="en-US"/>
              <a:t> </a:t>
            </a:r>
          </a:p>
          <a:p>
            <a:endParaRPr lang="en-US"/>
          </a:p>
          <a:p>
            <a:pPr marL="0" indent="0" algn="ctr">
              <a:buNone/>
            </a:pPr>
            <a:r>
              <a:rPr lang="en-US" sz="2800"/>
              <a:t>Don’t worry - most children cope with these and feel </a:t>
            </a:r>
          </a:p>
          <a:p>
            <a:pPr marL="0" indent="0" algn="ctr">
              <a:buNone/>
            </a:pPr>
            <a:r>
              <a:rPr lang="en-US" sz="2800"/>
              <a:t>accustomed to the changes by the end of the first </a:t>
            </a:r>
          </a:p>
          <a:p>
            <a:pPr marL="0" indent="0" algn="ctr">
              <a:buNone/>
            </a:pPr>
            <a:r>
              <a:rPr lang="en-US" sz="2800"/>
              <a:t>couple of weeks.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317"/>
            <a:ext cx="10972800" cy="1143000"/>
          </a:xfrm>
        </p:spPr>
        <p:txBody>
          <a:bodyPr/>
          <a:lstStyle/>
          <a:p>
            <a:r>
              <a:rPr lang="en-US"/>
              <a:t>When and how does transition happen?</a:t>
            </a:r>
          </a:p>
        </p:txBody>
      </p:sp>
      <p:sp>
        <p:nvSpPr>
          <p:cNvPr id="3" name="Content Placeholder 2"/>
          <p:cNvSpPr>
            <a:spLocks noGrp="1"/>
          </p:cNvSpPr>
          <p:nvPr>
            <p:ph idx="1"/>
          </p:nvPr>
        </p:nvSpPr>
        <p:spPr/>
        <p:txBody>
          <a:bodyPr/>
          <a:lstStyle/>
          <a:p>
            <a:r>
              <a:rPr lang="en-GB" altLang="en-US" sz="2000"/>
              <a:t>F</a:t>
            </a:r>
            <a:r>
              <a:rPr lang="en-US" sz="2000"/>
              <a:t>amilies will find out which secondary school their child has been offered a place at– you will need to accept this or appeal if unhappy with the allocation offer. </a:t>
            </a:r>
          </a:p>
          <a:p>
            <a:endParaRPr lang="en-US" sz="2000"/>
          </a:p>
          <a:p>
            <a:r>
              <a:rPr lang="en-US" sz="2000"/>
              <a:t>Once the children have taken their SATs in May, members of staff from secondary schools will begin to come to </a:t>
            </a:r>
            <a:r>
              <a:rPr lang="en-GB" altLang="en-US" sz="2000"/>
              <a:t>Idle</a:t>
            </a:r>
            <a:r>
              <a:rPr lang="en-US" sz="2000"/>
              <a:t> to meet the children prior to their transition day. </a:t>
            </a:r>
          </a:p>
          <a:p>
            <a:endParaRPr lang="en-US" sz="2000"/>
          </a:p>
          <a:p>
            <a:r>
              <a:rPr lang="en-US" sz="2000">
                <a:sym typeface="+mn-ea"/>
              </a:rPr>
              <a:t>Wednesday 2nd July</a:t>
            </a:r>
            <a:r>
              <a:rPr lang="en-US" sz="2000"/>
              <a:t> all children attending secondary schools in Bradford have their transition day. </a:t>
            </a:r>
          </a:p>
          <a:p>
            <a:endParaRPr lang="en-US" sz="2000"/>
          </a:p>
          <a:p>
            <a:r>
              <a:rPr lang="en-US" sz="2000"/>
              <a:t>Children who we feel need extra support during transition will have additional sessions at their school before and after this date. </a:t>
            </a:r>
          </a:p>
          <a:p>
            <a:endParaRPr lang="en-US" sz="2000"/>
          </a:p>
          <a:p>
            <a:r>
              <a:rPr lang="en-US" sz="2000"/>
              <a:t>Children attending Leeds Secondary Schools will have a different transition day.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317"/>
            <a:ext cx="10972800" cy="1143000"/>
          </a:xfrm>
        </p:spPr>
        <p:txBody>
          <a:bodyPr/>
          <a:lstStyle/>
          <a:p>
            <a:r>
              <a:rPr lang="en-US" dirty="0"/>
              <a:t>Who is there to help?</a:t>
            </a:r>
          </a:p>
        </p:txBody>
      </p:sp>
      <p:sp>
        <p:nvSpPr>
          <p:cNvPr id="3" name="Content Placeholder 2"/>
          <p:cNvSpPr>
            <a:spLocks noGrp="1"/>
          </p:cNvSpPr>
          <p:nvPr>
            <p:ph idx="1"/>
          </p:nvPr>
        </p:nvSpPr>
        <p:spPr>
          <a:xfrm>
            <a:off x="609600" y="1840230"/>
            <a:ext cx="10972800" cy="4525963"/>
          </a:xfrm>
        </p:spPr>
        <p:txBody>
          <a:bodyPr/>
          <a:lstStyle/>
          <a:p>
            <a:r>
              <a:rPr lang="en-US" sz="2000"/>
              <a:t>Within school, Mrs </a:t>
            </a:r>
            <a:r>
              <a:rPr lang="en-GB" altLang="en-US" sz="2000"/>
              <a:t>Russell</a:t>
            </a:r>
            <a:r>
              <a:rPr lang="en-US" sz="2000"/>
              <a:t> and Mr</a:t>
            </a:r>
            <a:r>
              <a:rPr lang="en-GB" altLang="en-US" sz="2000"/>
              <a:t> Ejraee and Mr Gamesby</a:t>
            </a:r>
            <a:r>
              <a:rPr lang="en-US" sz="2000"/>
              <a:t> co-ordinate the transition process; liaising with schools and supporting children. </a:t>
            </a:r>
          </a:p>
          <a:p>
            <a:endParaRPr lang="en-US" sz="2000"/>
          </a:p>
          <a:p>
            <a:r>
              <a:rPr lang="en-US" sz="2000"/>
              <a:t>Secondary schools will run a parents evening around the time of transition where key information will be shared. </a:t>
            </a:r>
          </a:p>
          <a:p>
            <a:endParaRPr lang="en-US" sz="2000"/>
          </a:p>
          <a:p>
            <a:r>
              <a:rPr lang="en-US" sz="2000"/>
              <a:t>During our curriculum time after the SATs, we will ensure time is dedicated to preparing the children for their transition to secondary school.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9875" y="1261639"/>
            <a:ext cx="7041160" cy="4525963"/>
          </a:xfrm>
        </p:spPr>
        <p:txBody>
          <a:bodyPr/>
          <a:lstStyle/>
          <a:p>
            <a:pPr marL="0" indent="0">
              <a:buNone/>
            </a:pPr>
            <a:r>
              <a:rPr lang="en-US" dirty="0"/>
              <a:t>This year </a:t>
            </a:r>
            <a:r>
              <a:rPr lang="en-US" dirty="0" err="1"/>
              <a:t>Year</a:t>
            </a:r>
            <a:r>
              <a:rPr lang="en-US" dirty="0"/>
              <a:t> 6 will be:</a:t>
            </a:r>
          </a:p>
          <a:p>
            <a:endParaRPr lang="en-US" dirty="0"/>
          </a:p>
          <a:p>
            <a:r>
              <a:rPr lang="en-US" dirty="0"/>
              <a:t>Visiting Blackpool </a:t>
            </a:r>
          </a:p>
          <a:p>
            <a:r>
              <a:rPr lang="en-US" dirty="0"/>
              <a:t>Doing School take over day </a:t>
            </a:r>
          </a:p>
          <a:p>
            <a:r>
              <a:rPr lang="en-US" dirty="0"/>
              <a:t>Countryside day at Harewood house.</a:t>
            </a:r>
          </a:p>
          <a:p>
            <a:endParaRPr lang="en-US" dirty="0"/>
          </a:p>
        </p:txBody>
      </p:sp>
      <p:sp>
        <p:nvSpPr>
          <p:cNvPr id="4" name="Rectangle 1">
            <a:extLst>
              <a:ext uri="{FF2B5EF4-FFF2-40B4-BE49-F238E27FC236}">
                <a16:creationId xmlns:a16="http://schemas.microsoft.com/office/drawing/2014/main" id="{A476254E-0D1A-45FD-9ABA-57A7E39C424C}"/>
              </a:ext>
            </a:extLst>
          </p:cNvPr>
          <p:cNvSpPr>
            <a:spLocks noGrp="1" noChangeArrowheads="1"/>
          </p:cNvSpPr>
          <p:nvPr>
            <p:ph type="title"/>
          </p:nvPr>
        </p:nvSpPr>
        <p:spPr bwMode="auto">
          <a:xfrm>
            <a:off x="3572713" y="179605"/>
            <a:ext cx="50465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4800" dirty="0">
                <a:solidFill>
                  <a:srgbClr val="000000"/>
                </a:solidFill>
              </a:rPr>
              <a:t>M</a:t>
            </a:r>
            <a:r>
              <a:rPr kumimoji="0" lang="en-US" altLang="en-US" sz="4800" b="0" i="0" u="none" strike="noStrike" cap="none" normalizeH="0" baseline="0" dirty="0">
                <a:ln>
                  <a:noFill/>
                </a:ln>
                <a:solidFill>
                  <a:srgbClr val="000000"/>
                </a:solidFill>
                <a:effectLst/>
              </a:rPr>
              <a:t>aking memories</a:t>
            </a:r>
            <a:endParaRPr kumimoji="0" lang="en-US" altLang="en-US" sz="6600" b="0" i="0" u="none" strike="noStrike" cap="none" normalizeH="0" baseline="0" dirty="0">
              <a:ln>
                <a:noFill/>
              </a:ln>
              <a:solidFill>
                <a:schemeClr val="tx1"/>
              </a:solidFill>
              <a:effectLst/>
            </a:endParaRPr>
          </a:p>
        </p:txBody>
      </p:sp>
      <p:pic>
        <p:nvPicPr>
          <p:cNvPr id="5" name="Picture 4">
            <a:extLst>
              <a:ext uri="{FF2B5EF4-FFF2-40B4-BE49-F238E27FC236}">
                <a16:creationId xmlns:a16="http://schemas.microsoft.com/office/drawing/2014/main" id="{98994292-891B-49D1-BA11-D1EDE17A5058}"/>
              </a:ext>
            </a:extLst>
          </p:cNvPr>
          <p:cNvPicPr>
            <a:picLocks noChangeAspect="1"/>
          </p:cNvPicPr>
          <p:nvPr/>
        </p:nvPicPr>
        <p:blipFill>
          <a:blip r:embed="rId2"/>
          <a:stretch>
            <a:fillRect/>
          </a:stretch>
        </p:blipFill>
        <p:spPr>
          <a:xfrm>
            <a:off x="7606303" y="914341"/>
            <a:ext cx="4275976" cy="2739006"/>
          </a:xfrm>
          <a:prstGeom prst="rect">
            <a:avLst/>
          </a:prstGeom>
        </p:spPr>
      </p:pic>
      <p:pic>
        <p:nvPicPr>
          <p:cNvPr id="6" name="Picture 5">
            <a:extLst>
              <a:ext uri="{FF2B5EF4-FFF2-40B4-BE49-F238E27FC236}">
                <a16:creationId xmlns:a16="http://schemas.microsoft.com/office/drawing/2014/main" id="{1DE1DD56-099D-4345-970B-62FE7D255E96}"/>
              </a:ext>
            </a:extLst>
          </p:cNvPr>
          <p:cNvPicPr>
            <a:picLocks noChangeAspect="1"/>
          </p:cNvPicPr>
          <p:nvPr/>
        </p:nvPicPr>
        <p:blipFill>
          <a:blip r:embed="rId3"/>
          <a:stretch>
            <a:fillRect/>
          </a:stretch>
        </p:blipFill>
        <p:spPr>
          <a:xfrm>
            <a:off x="9608686" y="3755958"/>
            <a:ext cx="2499046" cy="3108392"/>
          </a:xfrm>
          <a:prstGeom prst="rect">
            <a:avLst/>
          </a:prstGeom>
        </p:spPr>
      </p:pic>
      <p:pic>
        <p:nvPicPr>
          <p:cNvPr id="8" name="Picture 7">
            <a:extLst>
              <a:ext uri="{FF2B5EF4-FFF2-40B4-BE49-F238E27FC236}">
                <a16:creationId xmlns:a16="http://schemas.microsoft.com/office/drawing/2014/main" id="{7AB72E2E-D74D-458E-896F-991631CA0799}"/>
              </a:ext>
            </a:extLst>
          </p:cNvPr>
          <p:cNvPicPr>
            <a:picLocks noChangeAspect="1"/>
          </p:cNvPicPr>
          <p:nvPr/>
        </p:nvPicPr>
        <p:blipFill>
          <a:blip r:embed="rId4"/>
          <a:stretch>
            <a:fillRect/>
          </a:stretch>
        </p:blipFill>
        <p:spPr>
          <a:xfrm>
            <a:off x="6317312" y="3954831"/>
            <a:ext cx="2672606" cy="273900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6000"/>
              <a:t>Thank you for listening.</a:t>
            </a:r>
          </a:p>
          <a:p>
            <a:pPr marL="0" indent="0" algn="ctr">
              <a:buNone/>
            </a:pPr>
            <a:r>
              <a:rPr lang="en-US" sz="6000"/>
              <a:t> Questions?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82563"/>
            <a:ext cx="10972800" cy="1143000"/>
          </a:xfrm>
        </p:spPr>
        <p:txBody>
          <a:bodyPr/>
          <a:lstStyle/>
          <a:p>
            <a:r>
              <a:rPr lang="en-US"/>
              <a:t>SATs</a:t>
            </a:r>
          </a:p>
        </p:txBody>
      </p:sp>
      <p:sp>
        <p:nvSpPr>
          <p:cNvPr id="3" name="Content Placeholder 2"/>
          <p:cNvSpPr>
            <a:spLocks noGrp="1"/>
          </p:cNvSpPr>
          <p:nvPr>
            <p:ph idx="1"/>
          </p:nvPr>
        </p:nvSpPr>
        <p:spPr>
          <a:xfrm>
            <a:off x="609600" y="1638300"/>
            <a:ext cx="10972800" cy="4728210"/>
          </a:xfrm>
        </p:spPr>
        <p:txBody>
          <a:bodyPr/>
          <a:lstStyle/>
          <a:p>
            <a:pPr algn="l"/>
            <a:r>
              <a:rPr lang="en-US" sz="2800"/>
              <a:t>With the introduction of the new Primary National Curriculum in 2014, the</a:t>
            </a:r>
            <a:r>
              <a:rPr lang="en-GB" altLang="en-US" sz="2800"/>
              <a:t> G</a:t>
            </a:r>
            <a:r>
              <a:rPr lang="en-US" sz="2800"/>
              <a:t>overnment abolished National Curriculum levels (Level 3a, 3b, 3c, 4a, etc).</a:t>
            </a:r>
          </a:p>
          <a:p>
            <a:pPr algn="l"/>
            <a:endParaRPr lang="en-US" sz="2800"/>
          </a:p>
          <a:p>
            <a:pPr algn="l"/>
            <a:r>
              <a:rPr lang="en-US" sz="2800"/>
              <a:t>Children are now given a scaled score for their SATs. With the scaled score, there is a national age related expectation.</a:t>
            </a:r>
          </a:p>
          <a:p>
            <a:pPr marL="0" indent="0" algn="l">
              <a:buNone/>
            </a:pPr>
            <a:endParaRPr lang="en-US" sz="2800"/>
          </a:p>
          <a:p>
            <a:pPr algn="l"/>
            <a:r>
              <a:rPr lang="en-US" sz="2800"/>
              <a:t>There are high expectations for all children to reach the expected standard.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317"/>
            <a:ext cx="10972800" cy="1143000"/>
          </a:xfrm>
        </p:spPr>
        <p:txBody>
          <a:bodyPr/>
          <a:lstStyle/>
          <a:p>
            <a:r>
              <a:rPr lang="en-US"/>
              <a:t>What is a scaled score?</a:t>
            </a:r>
          </a:p>
        </p:txBody>
      </p:sp>
      <p:sp>
        <p:nvSpPr>
          <p:cNvPr id="3" name="Content Placeholder 2"/>
          <p:cNvSpPr>
            <a:spLocks noGrp="1"/>
          </p:cNvSpPr>
          <p:nvPr>
            <p:ph idx="1"/>
          </p:nvPr>
        </p:nvSpPr>
        <p:spPr>
          <a:xfrm>
            <a:off x="609600" y="1307465"/>
            <a:ext cx="10972800" cy="5051425"/>
          </a:xfrm>
        </p:spPr>
        <p:txBody>
          <a:bodyPr/>
          <a:lstStyle/>
          <a:p>
            <a:r>
              <a:rPr lang="en-US" sz="2800"/>
              <a:t> Each pupil will be given a raw mark (the number of marks they get on a test) which is then converted into a scaled score using a conversion table.</a:t>
            </a:r>
          </a:p>
          <a:p>
            <a:endParaRPr lang="en-US" sz="2800"/>
          </a:p>
          <a:p>
            <a:r>
              <a:rPr lang="en-US" sz="2800"/>
              <a:t> A scaled score of '100' or more means that a child is working at the national standard for a child of their age.</a:t>
            </a:r>
          </a:p>
          <a:p>
            <a:endParaRPr lang="en-US" sz="2800"/>
          </a:p>
          <a:p>
            <a:r>
              <a:rPr lang="en-US" sz="2800"/>
              <a:t> A scaled score of ‘110’ or more means that a child is working at greater depth against the national standard for a child of their age.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br>
              <a:rPr lang="en-US"/>
            </a:br>
            <a:br>
              <a:rPr lang="en-US"/>
            </a:br>
            <a:br>
              <a:rPr lang="en-US"/>
            </a:br>
            <a:r>
              <a:rPr lang="en-US" sz="4000"/>
              <a:t>2017 scaled score conversion tables </a:t>
            </a:r>
            <a:br>
              <a:rPr lang="en-US" sz="4000"/>
            </a:br>
            <a:r>
              <a:rPr lang="en-US" sz="4000"/>
              <a:t>compared with 2018</a:t>
            </a:r>
            <a:br>
              <a:rPr lang="en-US"/>
            </a:br>
            <a:br>
              <a:rPr lang="en-US"/>
            </a:br>
            <a:br>
              <a:rPr lang="en-US"/>
            </a:br>
            <a:endParaRPr lang="en-US"/>
          </a:p>
        </p:txBody>
      </p:sp>
      <p:pic>
        <p:nvPicPr>
          <p:cNvPr id="4" name="Content Placeholder 3"/>
          <p:cNvPicPr>
            <a:picLocks noGrp="1" noChangeAspect="1"/>
          </p:cNvPicPr>
          <p:nvPr>
            <p:ph sz="half" idx="1"/>
          </p:nvPr>
        </p:nvPicPr>
        <p:blipFill>
          <a:blip r:embed="rId2"/>
          <a:stretch>
            <a:fillRect/>
          </a:stretch>
        </p:blipFill>
        <p:spPr>
          <a:xfrm>
            <a:off x="795655" y="1600200"/>
            <a:ext cx="5003800" cy="4526280"/>
          </a:xfrm>
          <a:prstGeom prst="rect">
            <a:avLst/>
          </a:prstGeom>
        </p:spPr>
      </p:pic>
      <p:pic>
        <p:nvPicPr>
          <p:cNvPr id="5" name="Content Placeholder 4"/>
          <p:cNvPicPr>
            <a:picLocks noGrp="1" noChangeAspect="1"/>
          </p:cNvPicPr>
          <p:nvPr>
            <p:ph sz="half" idx="2"/>
          </p:nvPr>
        </p:nvPicPr>
        <p:blipFill>
          <a:blip r:embed="rId3"/>
          <a:stretch>
            <a:fillRect/>
          </a:stretch>
        </p:blipFill>
        <p:spPr>
          <a:xfrm>
            <a:off x="6300470" y="1600200"/>
            <a:ext cx="5186680" cy="45262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4" name="Content Placeholder 3"/>
          <p:cNvPicPr>
            <a:picLocks noGrp="1" noChangeAspect="1"/>
          </p:cNvPicPr>
          <p:nvPr>
            <p:ph sz="half" idx="1"/>
          </p:nvPr>
        </p:nvPicPr>
        <p:blipFill>
          <a:blip r:embed="rId2"/>
          <a:stretch>
            <a:fillRect/>
          </a:stretch>
        </p:blipFill>
        <p:spPr>
          <a:xfrm>
            <a:off x="342900" y="342265"/>
            <a:ext cx="4905375" cy="6154420"/>
          </a:xfrm>
          <a:prstGeom prst="rect">
            <a:avLst/>
          </a:prstGeom>
        </p:spPr>
      </p:pic>
      <p:pic>
        <p:nvPicPr>
          <p:cNvPr id="5" name="Content Placeholder 4"/>
          <p:cNvPicPr>
            <a:picLocks noGrp="1" noChangeAspect="1"/>
          </p:cNvPicPr>
          <p:nvPr>
            <p:ph sz="half" idx="2"/>
          </p:nvPr>
        </p:nvPicPr>
        <p:blipFill>
          <a:blip r:embed="rId3"/>
          <a:stretch>
            <a:fillRect/>
          </a:stretch>
        </p:blipFill>
        <p:spPr>
          <a:xfrm>
            <a:off x="5928995" y="397510"/>
            <a:ext cx="4875530" cy="32683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94105" y="274955"/>
            <a:ext cx="4615815" cy="6240145"/>
          </a:xfrm>
          <a:prstGeom prst="rect">
            <a:avLst/>
          </a:prstGeom>
        </p:spPr>
      </p:pic>
      <p:pic>
        <p:nvPicPr>
          <p:cNvPr id="5" name="Picture 4"/>
          <p:cNvPicPr>
            <a:picLocks noChangeAspect="1"/>
          </p:cNvPicPr>
          <p:nvPr/>
        </p:nvPicPr>
        <p:blipFill>
          <a:blip r:embed="rId3"/>
          <a:stretch>
            <a:fillRect/>
          </a:stretch>
        </p:blipFill>
        <p:spPr>
          <a:xfrm>
            <a:off x="6189980" y="274955"/>
            <a:ext cx="5392420" cy="27749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4" name="Content Placeholder 3"/>
          <p:cNvPicPr>
            <a:picLocks noGrp="1" noChangeAspect="1"/>
          </p:cNvPicPr>
          <p:nvPr>
            <p:ph sz="half" idx="1"/>
          </p:nvPr>
        </p:nvPicPr>
        <p:blipFill>
          <a:blip r:embed="rId2"/>
          <a:stretch>
            <a:fillRect/>
          </a:stretch>
        </p:blipFill>
        <p:spPr>
          <a:xfrm>
            <a:off x="311785" y="274955"/>
            <a:ext cx="5168265" cy="6348095"/>
          </a:xfrm>
          <a:prstGeom prst="rect">
            <a:avLst/>
          </a:prstGeom>
        </p:spPr>
      </p:pic>
      <p:pic>
        <p:nvPicPr>
          <p:cNvPr id="5" name="Content Placeholder 4"/>
          <p:cNvPicPr>
            <a:picLocks noGrp="1" noChangeAspect="1"/>
          </p:cNvPicPr>
          <p:nvPr>
            <p:ph sz="half" idx="2"/>
          </p:nvPr>
        </p:nvPicPr>
        <p:blipFill>
          <a:blip r:embed="rId3"/>
          <a:stretch>
            <a:fillRect/>
          </a:stretch>
        </p:blipFill>
        <p:spPr>
          <a:xfrm>
            <a:off x="6169025" y="274955"/>
            <a:ext cx="5320030" cy="62630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s 6"/>
          <p:cNvSpPr/>
          <p:nvPr/>
        </p:nvSpPr>
        <p:spPr>
          <a:xfrm>
            <a:off x="-27940" y="-26035"/>
            <a:ext cx="12247880" cy="6890385"/>
          </a:xfrm>
          <a:prstGeom prst="rect">
            <a:avLst/>
          </a:prstGeom>
          <a:solidFill>
            <a:schemeClr val="bg1"/>
          </a:solidFill>
          <a:ln w="2317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0" y="127318"/>
            <a:ext cx="10972800" cy="1143000"/>
          </a:xfrm>
        </p:spPr>
        <p:txBody>
          <a:bodyPr/>
          <a:lstStyle/>
          <a:p>
            <a:r>
              <a:rPr lang="en-US"/>
              <a:t>What does it all mean?</a:t>
            </a:r>
          </a:p>
        </p:txBody>
      </p:sp>
      <p:sp>
        <p:nvSpPr>
          <p:cNvPr id="3" name="Content Placeholder 2"/>
          <p:cNvSpPr>
            <a:spLocks noGrp="1"/>
          </p:cNvSpPr>
          <p:nvPr>
            <p:ph idx="1"/>
          </p:nvPr>
        </p:nvSpPr>
        <p:spPr>
          <a:xfrm>
            <a:off x="360680" y="1165860"/>
            <a:ext cx="10972800" cy="4525963"/>
          </a:xfrm>
        </p:spPr>
        <p:txBody>
          <a:bodyPr/>
          <a:lstStyle/>
          <a:p>
            <a:pPr marL="0" indent="0">
              <a:buNone/>
            </a:pPr>
            <a:r>
              <a:rPr lang="en-US" sz="2400"/>
              <a:t>On publication of the test results</a:t>
            </a:r>
            <a:r>
              <a:rPr lang="en-GB" altLang="en-US" sz="2400"/>
              <a:t>:</a:t>
            </a:r>
          </a:p>
          <a:p>
            <a:pPr marL="0" indent="0">
              <a:buNone/>
            </a:pPr>
            <a:endParaRPr lang="en-US" sz="2400"/>
          </a:p>
          <a:p>
            <a:r>
              <a:rPr lang="en-US" sz="2400"/>
              <a:t> A child awarded a scaled score of 100 is judged to have met the ‘national standard’ in the area judged by the test and is said to be ‘working at the expected standard’.</a:t>
            </a:r>
          </a:p>
          <a:p>
            <a:r>
              <a:rPr lang="en-US" sz="2400"/>
              <a:t> A child awarded a scaled score of less than 100 is judged to have not yet met the national standard and is said to be ‘working towards the expected standard.’</a:t>
            </a:r>
          </a:p>
          <a:p>
            <a:r>
              <a:rPr lang="en-US" sz="2400"/>
              <a:t> A child awarded a scaled score of 110 or more is judged to have exceeded the national standard, demonstrating a higher than expected knowledge of the curriculum for their age, and is said to be ‘working at greater depth against the expected standard.’</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1337</Words>
  <Application>Microsoft Office PowerPoint</Application>
  <PresentationFormat>Widescreen</PresentationFormat>
  <Paragraphs>126</Paragraphs>
  <Slides>29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29</vt:i4>
      </vt:variant>
    </vt:vector>
  </HeadingPairs>
  <TitlesOfParts>
    <vt:vector size="31" baseType="lpstr">
      <vt:lpstr>Arial</vt:lpstr>
      <vt:lpstr>Default Design</vt:lpstr>
      <vt:lpstr>Idle CofE Year 6  Parent Information Evening </vt:lpstr>
      <vt:lpstr>Overview</vt:lpstr>
      <vt:lpstr>SATs</vt:lpstr>
      <vt:lpstr>What is a scaled score?</vt:lpstr>
      <vt:lpstr>   2017 scaled score conversion tables  compared with 2018   </vt:lpstr>
      <vt:lpstr>PowerPoint Presentation</vt:lpstr>
      <vt:lpstr>PowerPoint Presentation</vt:lpstr>
      <vt:lpstr>PowerPoint Presentation</vt:lpstr>
      <vt:lpstr>What does it all mean?</vt:lpstr>
      <vt:lpstr>SATs week 2025</vt:lpstr>
      <vt:lpstr>Spelling, Grammar and  Punctuation </vt:lpstr>
      <vt:lpstr>PowerPoint Presentation</vt:lpstr>
      <vt:lpstr>Reading</vt:lpstr>
      <vt:lpstr>PowerPoint Presentation</vt:lpstr>
      <vt:lpstr>PowerPoint Presentation</vt:lpstr>
      <vt:lpstr>Mathematics</vt:lpstr>
      <vt:lpstr>PowerPoint Presentation</vt:lpstr>
      <vt:lpstr>PowerPoint Presentation</vt:lpstr>
      <vt:lpstr>How will we help?</vt:lpstr>
      <vt:lpstr>How can you help?</vt:lpstr>
      <vt:lpstr>PowerPoint Presentation</vt:lpstr>
      <vt:lpstr>Changes</vt:lpstr>
      <vt:lpstr>Transition to Secondary  School</vt:lpstr>
      <vt:lpstr>Growing up</vt:lpstr>
      <vt:lpstr>When and how does transition happen?</vt:lpstr>
      <vt:lpstr>Who is there to help?</vt:lpstr>
      <vt:lpstr>Making memories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Idle CofE Year 6  Parent Information Evening </dc:title>
  <dc:creator>alexe</dc:creator>
  <cp:lastModifiedBy>Alex Ejraee</cp:lastModifiedBy>
  <cp:revision>38</cp:revision>
  <dcterms:created xsi:type="dcterms:W3CDTF">2025-01-14T19:37:43Z</dcterms:created>
  <dcterms:modified xsi:type="dcterms:W3CDTF">2025-01-15T12:37:16Z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93F17A6D07C3462189A91A74815CA455_11</vt:lpwstr>
  </property>
  <property fmtid="{D5CDD505-2E9C-101B-9397-08002B2CF9AE}" pid="3" name="KSOProductBuildVer">
    <vt:lpwstr>1033-12.2.0.18639</vt:lpwstr>
  </property>
</Properties>
</file>