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4" r:id="rId4"/>
    <p:sldId id="265" r:id="rId5"/>
    <p:sldId id="266" r:id="rId6"/>
    <p:sldId id="267"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11/6/2023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11/6/2023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F4E9-1584-491B-AEC3-F06143DDF982}"/>
              </a:ext>
            </a:extLst>
          </p:cNvPr>
          <p:cNvSpPr>
            <a:spLocks noGrp="1"/>
          </p:cNvSpPr>
          <p:nvPr>
            <p:ph type="ctrTitle"/>
          </p:nvPr>
        </p:nvSpPr>
        <p:spPr/>
        <p:txBody>
          <a:bodyPr/>
          <a:lstStyle/>
          <a:p>
            <a:r>
              <a:rPr lang="en-GB" dirty="0"/>
              <a:t>Spelling at Idle C of E</a:t>
            </a:r>
          </a:p>
        </p:txBody>
      </p:sp>
      <p:pic>
        <p:nvPicPr>
          <p:cNvPr id="3" name="Picture 2">
            <a:extLst>
              <a:ext uri="{FF2B5EF4-FFF2-40B4-BE49-F238E27FC236}">
                <a16:creationId xmlns:a16="http://schemas.microsoft.com/office/drawing/2014/main" id="{40A98EF2-42BB-4561-8BAA-660B49C9AC3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2156" y="3195648"/>
            <a:ext cx="1167392" cy="973828"/>
          </a:xfrm>
          <a:prstGeom prst="rect">
            <a:avLst/>
          </a:prstGeom>
          <a:noFill/>
        </p:spPr>
      </p:pic>
    </p:spTree>
    <p:extLst>
      <p:ext uri="{BB962C8B-B14F-4D97-AF65-F5344CB8AC3E}">
        <p14:creationId xmlns:p14="http://schemas.microsoft.com/office/powerpoint/2010/main" val="450422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F985-242C-474A-B5AC-563D9FEEBA8A}"/>
              </a:ext>
            </a:extLst>
          </p:cNvPr>
          <p:cNvSpPr txBox="1"/>
          <p:nvPr/>
        </p:nvSpPr>
        <p:spPr>
          <a:xfrm>
            <a:off x="172278" y="225287"/>
            <a:ext cx="7951305" cy="584775"/>
          </a:xfrm>
          <a:prstGeom prst="rect">
            <a:avLst/>
          </a:prstGeom>
          <a:noFill/>
        </p:spPr>
        <p:txBody>
          <a:bodyPr wrap="square" rtlCol="0">
            <a:spAutoFit/>
          </a:bodyPr>
          <a:lstStyle/>
          <a:p>
            <a:r>
              <a:rPr lang="en-GB" sz="3200" dirty="0"/>
              <a:t>Spelling</a:t>
            </a:r>
          </a:p>
        </p:txBody>
      </p:sp>
      <p:pic>
        <p:nvPicPr>
          <p:cNvPr id="4" name="Picture 3">
            <a:extLst>
              <a:ext uri="{FF2B5EF4-FFF2-40B4-BE49-F238E27FC236}">
                <a16:creationId xmlns:a16="http://schemas.microsoft.com/office/drawing/2014/main" id="{59DE05FB-76EC-4AE5-89C4-94C3A70DD78A}"/>
              </a:ext>
            </a:extLst>
          </p:cNvPr>
          <p:cNvPicPr>
            <a:picLocks noChangeAspect="1"/>
          </p:cNvPicPr>
          <p:nvPr/>
        </p:nvPicPr>
        <p:blipFill>
          <a:blip r:embed="rId2"/>
          <a:stretch>
            <a:fillRect/>
          </a:stretch>
        </p:blipFill>
        <p:spPr>
          <a:xfrm>
            <a:off x="172278" y="1731778"/>
            <a:ext cx="3604592" cy="2092989"/>
          </a:xfrm>
          <a:prstGeom prst="rect">
            <a:avLst/>
          </a:prstGeom>
        </p:spPr>
      </p:pic>
      <p:sp>
        <p:nvSpPr>
          <p:cNvPr id="5" name="TextBox 4">
            <a:extLst>
              <a:ext uri="{FF2B5EF4-FFF2-40B4-BE49-F238E27FC236}">
                <a16:creationId xmlns:a16="http://schemas.microsoft.com/office/drawing/2014/main" id="{655C0F5F-0690-4A49-8EC1-8B62FA792ED7}"/>
              </a:ext>
            </a:extLst>
          </p:cNvPr>
          <p:cNvSpPr txBox="1"/>
          <p:nvPr/>
        </p:nvSpPr>
        <p:spPr>
          <a:xfrm>
            <a:off x="3896139" y="225287"/>
            <a:ext cx="5883965" cy="461665"/>
          </a:xfrm>
          <a:prstGeom prst="rect">
            <a:avLst/>
          </a:prstGeom>
          <a:noFill/>
        </p:spPr>
        <p:txBody>
          <a:bodyPr wrap="square" rtlCol="0">
            <a:spAutoFit/>
          </a:bodyPr>
          <a:lstStyle/>
          <a:p>
            <a:r>
              <a:rPr lang="en-GB" sz="2400" dirty="0"/>
              <a:t>Why have we changed our spelling scheme?</a:t>
            </a:r>
          </a:p>
        </p:txBody>
      </p:sp>
      <p:sp>
        <p:nvSpPr>
          <p:cNvPr id="6" name="TextBox 5">
            <a:extLst>
              <a:ext uri="{FF2B5EF4-FFF2-40B4-BE49-F238E27FC236}">
                <a16:creationId xmlns:a16="http://schemas.microsoft.com/office/drawing/2014/main" id="{074F7350-AE7D-4C20-8D09-C8FCDA1D3AE4}"/>
              </a:ext>
            </a:extLst>
          </p:cNvPr>
          <p:cNvSpPr txBox="1"/>
          <p:nvPr/>
        </p:nvSpPr>
        <p:spPr>
          <a:xfrm>
            <a:off x="3896139" y="810062"/>
            <a:ext cx="7407965"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a:t>Spellings are taken from the statutory lists provided by the government.</a:t>
            </a:r>
          </a:p>
        </p:txBody>
      </p:sp>
      <p:sp>
        <p:nvSpPr>
          <p:cNvPr id="7" name="TextBox 6">
            <a:extLst>
              <a:ext uri="{FF2B5EF4-FFF2-40B4-BE49-F238E27FC236}">
                <a16:creationId xmlns:a16="http://schemas.microsoft.com/office/drawing/2014/main" id="{A2A1D620-34C6-4629-8AF1-86C547794371}"/>
              </a:ext>
            </a:extLst>
          </p:cNvPr>
          <p:cNvSpPr txBox="1"/>
          <p:nvPr/>
        </p:nvSpPr>
        <p:spPr>
          <a:xfrm>
            <a:off x="3896136" y="2378163"/>
            <a:ext cx="7407965"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a:t>Spellings are tailored to the individual needs of the children.</a:t>
            </a:r>
          </a:p>
        </p:txBody>
      </p:sp>
      <p:sp>
        <p:nvSpPr>
          <p:cNvPr id="8" name="TextBox 7">
            <a:extLst>
              <a:ext uri="{FF2B5EF4-FFF2-40B4-BE49-F238E27FC236}">
                <a16:creationId xmlns:a16="http://schemas.microsoft.com/office/drawing/2014/main" id="{BAB0E494-3101-478D-93F5-854C1315ADFE}"/>
              </a:ext>
            </a:extLst>
          </p:cNvPr>
          <p:cNvSpPr txBox="1"/>
          <p:nvPr/>
        </p:nvSpPr>
        <p:spPr>
          <a:xfrm>
            <a:off x="3896136" y="2901383"/>
            <a:ext cx="7407965"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a:t>Spellings support reading and writing fluency.</a:t>
            </a:r>
          </a:p>
        </p:txBody>
      </p:sp>
      <p:sp>
        <p:nvSpPr>
          <p:cNvPr id="9" name="TextBox 8">
            <a:extLst>
              <a:ext uri="{FF2B5EF4-FFF2-40B4-BE49-F238E27FC236}">
                <a16:creationId xmlns:a16="http://schemas.microsoft.com/office/drawing/2014/main" id="{2AFB452B-3A63-4F6C-8FF8-37A037E5984B}"/>
              </a:ext>
            </a:extLst>
          </p:cNvPr>
          <p:cNvSpPr txBox="1"/>
          <p:nvPr/>
        </p:nvSpPr>
        <p:spPr>
          <a:xfrm>
            <a:off x="3896136" y="3424603"/>
            <a:ext cx="7407965"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a:t>When learnt effectively, spellings allow children to concentrate on writing composition, so improving writing.</a:t>
            </a:r>
          </a:p>
        </p:txBody>
      </p:sp>
      <p:sp>
        <p:nvSpPr>
          <p:cNvPr id="10" name="TextBox 9">
            <a:extLst>
              <a:ext uri="{FF2B5EF4-FFF2-40B4-BE49-F238E27FC236}">
                <a16:creationId xmlns:a16="http://schemas.microsoft.com/office/drawing/2014/main" id="{85D686F6-A621-4E39-AF01-E9F1B584E3EA}"/>
              </a:ext>
            </a:extLst>
          </p:cNvPr>
          <p:cNvSpPr txBox="1"/>
          <p:nvPr/>
        </p:nvSpPr>
        <p:spPr>
          <a:xfrm>
            <a:off x="3896136" y="4255599"/>
            <a:ext cx="7407965"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a:t>Good spelling is a skill for life!</a:t>
            </a:r>
          </a:p>
        </p:txBody>
      </p:sp>
      <p:sp>
        <p:nvSpPr>
          <p:cNvPr id="11" name="TextBox 10">
            <a:extLst>
              <a:ext uri="{FF2B5EF4-FFF2-40B4-BE49-F238E27FC236}">
                <a16:creationId xmlns:a16="http://schemas.microsoft.com/office/drawing/2014/main" id="{27029FCE-7370-42E2-8764-8DEA60EAA7A8}"/>
              </a:ext>
            </a:extLst>
          </p:cNvPr>
          <p:cNvSpPr txBox="1"/>
          <p:nvPr/>
        </p:nvSpPr>
        <p:spPr>
          <a:xfrm>
            <a:off x="3896136" y="1555961"/>
            <a:ext cx="7407965"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a:t>Spellings reflect words used in children’s writing, making them a useful addition to our writing toolkit.</a:t>
            </a:r>
          </a:p>
        </p:txBody>
      </p:sp>
      <p:pic>
        <p:nvPicPr>
          <p:cNvPr id="12" name="Picture 11">
            <a:extLst>
              <a:ext uri="{FF2B5EF4-FFF2-40B4-BE49-F238E27FC236}">
                <a16:creationId xmlns:a16="http://schemas.microsoft.com/office/drawing/2014/main" id="{FD27626E-7DAD-402B-9E5D-2628FCE5CEA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2400" y="112853"/>
            <a:ext cx="1048122" cy="1051152"/>
          </a:xfrm>
          <a:prstGeom prst="rect">
            <a:avLst/>
          </a:prstGeom>
          <a:noFill/>
        </p:spPr>
      </p:pic>
      <p:sp>
        <p:nvSpPr>
          <p:cNvPr id="13" name="TextBox 12">
            <a:extLst>
              <a:ext uri="{FF2B5EF4-FFF2-40B4-BE49-F238E27FC236}">
                <a16:creationId xmlns:a16="http://schemas.microsoft.com/office/drawing/2014/main" id="{973AE77E-8E21-402B-B933-C623EEE4D300}"/>
              </a:ext>
            </a:extLst>
          </p:cNvPr>
          <p:cNvSpPr txBox="1"/>
          <p:nvPr/>
        </p:nvSpPr>
        <p:spPr>
          <a:xfrm>
            <a:off x="3896136" y="4778819"/>
            <a:ext cx="7407965"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a:t>Explicit spelling rules will be taught in the classroom but do not require children to learn words.</a:t>
            </a:r>
          </a:p>
        </p:txBody>
      </p:sp>
    </p:spTree>
    <p:extLst>
      <p:ext uri="{BB962C8B-B14F-4D97-AF65-F5344CB8AC3E}">
        <p14:creationId xmlns:p14="http://schemas.microsoft.com/office/powerpoint/2010/main" val="220139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F985-242C-474A-B5AC-563D9FEEBA8A}"/>
              </a:ext>
            </a:extLst>
          </p:cNvPr>
          <p:cNvSpPr txBox="1"/>
          <p:nvPr/>
        </p:nvSpPr>
        <p:spPr>
          <a:xfrm>
            <a:off x="172278" y="225287"/>
            <a:ext cx="7951305" cy="584775"/>
          </a:xfrm>
          <a:prstGeom prst="rect">
            <a:avLst/>
          </a:prstGeom>
          <a:noFill/>
        </p:spPr>
        <p:txBody>
          <a:bodyPr wrap="square" rtlCol="0">
            <a:spAutoFit/>
          </a:bodyPr>
          <a:lstStyle/>
          <a:p>
            <a:r>
              <a:rPr lang="en-GB" sz="3200" dirty="0"/>
              <a:t>Spelling</a:t>
            </a:r>
          </a:p>
        </p:txBody>
      </p:sp>
      <p:pic>
        <p:nvPicPr>
          <p:cNvPr id="4" name="Picture 3">
            <a:extLst>
              <a:ext uri="{FF2B5EF4-FFF2-40B4-BE49-F238E27FC236}">
                <a16:creationId xmlns:a16="http://schemas.microsoft.com/office/drawing/2014/main" id="{59DE05FB-76EC-4AE5-89C4-94C3A70DD78A}"/>
              </a:ext>
            </a:extLst>
          </p:cNvPr>
          <p:cNvPicPr>
            <a:picLocks noChangeAspect="1"/>
          </p:cNvPicPr>
          <p:nvPr/>
        </p:nvPicPr>
        <p:blipFill>
          <a:blip r:embed="rId2"/>
          <a:stretch>
            <a:fillRect/>
          </a:stretch>
        </p:blipFill>
        <p:spPr>
          <a:xfrm>
            <a:off x="172278" y="1909904"/>
            <a:ext cx="3604592" cy="2092989"/>
          </a:xfrm>
          <a:prstGeom prst="rect">
            <a:avLst/>
          </a:prstGeom>
        </p:spPr>
      </p:pic>
      <p:sp>
        <p:nvSpPr>
          <p:cNvPr id="5" name="TextBox 4">
            <a:extLst>
              <a:ext uri="{FF2B5EF4-FFF2-40B4-BE49-F238E27FC236}">
                <a16:creationId xmlns:a16="http://schemas.microsoft.com/office/drawing/2014/main" id="{655C0F5F-0690-4A49-8EC1-8B62FA792ED7}"/>
              </a:ext>
            </a:extLst>
          </p:cNvPr>
          <p:cNvSpPr txBox="1"/>
          <p:nvPr/>
        </p:nvSpPr>
        <p:spPr>
          <a:xfrm>
            <a:off x="3896139" y="225287"/>
            <a:ext cx="5883965" cy="461665"/>
          </a:xfrm>
          <a:prstGeom prst="rect">
            <a:avLst/>
          </a:prstGeom>
          <a:noFill/>
        </p:spPr>
        <p:txBody>
          <a:bodyPr wrap="square" rtlCol="0">
            <a:spAutoFit/>
          </a:bodyPr>
          <a:lstStyle/>
          <a:p>
            <a:r>
              <a:rPr lang="en-GB" sz="2400" dirty="0"/>
              <a:t>What does our spelling bee involve?</a:t>
            </a:r>
          </a:p>
        </p:txBody>
      </p:sp>
      <p:sp>
        <p:nvSpPr>
          <p:cNvPr id="6" name="TextBox 5">
            <a:extLst>
              <a:ext uri="{FF2B5EF4-FFF2-40B4-BE49-F238E27FC236}">
                <a16:creationId xmlns:a16="http://schemas.microsoft.com/office/drawing/2014/main" id="{074F7350-AE7D-4C20-8D09-C8FCDA1D3AE4}"/>
              </a:ext>
            </a:extLst>
          </p:cNvPr>
          <p:cNvSpPr txBox="1"/>
          <p:nvPr/>
        </p:nvSpPr>
        <p:spPr>
          <a:xfrm>
            <a:off x="3896139" y="810062"/>
            <a:ext cx="7407965"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a:t>Children have a week to learn spellings at home.</a:t>
            </a:r>
          </a:p>
        </p:txBody>
      </p:sp>
      <p:sp>
        <p:nvSpPr>
          <p:cNvPr id="7" name="TextBox 6">
            <a:extLst>
              <a:ext uri="{FF2B5EF4-FFF2-40B4-BE49-F238E27FC236}">
                <a16:creationId xmlns:a16="http://schemas.microsoft.com/office/drawing/2014/main" id="{A2A1D620-34C6-4629-8AF1-86C547794371}"/>
              </a:ext>
            </a:extLst>
          </p:cNvPr>
          <p:cNvSpPr txBox="1"/>
          <p:nvPr/>
        </p:nvSpPr>
        <p:spPr>
          <a:xfrm>
            <a:off x="3896135" y="2165518"/>
            <a:ext cx="7407965"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a:t>Ten spellings must be correct to move to the next honeycomb.</a:t>
            </a:r>
          </a:p>
        </p:txBody>
      </p:sp>
      <p:sp>
        <p:nvSpPr>
          <p:cNvPr id="8" name="TextBox 7">
            <a:extLst>
              <a:ext uri="{FF2B5EF4-FFF2-40B4-BE49-F238E27FC236}">
                <a16:creationId xmlns:a16="http://schemas.microsoft.com/office/drawing/2014/main" id="{BAB0E494-3101-478D-93F5-854C1315ADFE}"/>
              </a:ext>
            </a:extLst>
          </p:cNvPr>
          <p:cNvSpPr txBox="1"/>
          <p:nvPr/>
        </p:nvSpPr>
        <p:spPr>
          <a:xfrm>
            <a:off x="3896135" y="2842806"/>
            <a:ext cx="7407965"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a:t>Occasionally, children may be given a ‘</a:t>
            </a:r>
            <a:r>
              <a:rPr lang="en-GB" sz="2000" dirty="0" err="1"/>
              <a:t>randoms</a:t>
            </a:r>
            <a:r>
              <a:rPr lang="en-GB" sz="2000" dirty="0"/>
              <a:t>’ test.</a:t>
            </a:r>
          </a:p>
        </p:txBody>
      </p:sp>
      <p:sp>
        <p:nvSpPr>
          <p:cNvPr id="9" name="TextBox 8">
            <a:extLst>
              <a:ext uri="{FF2B5EF4-FFF2-40B4-BE49-F238E27FC236}">
                <a16:creationId xmlns:a16="http://schemas.microsoft.com/office/drawing/2014/main" id="{2AFB452B-3A63-4F6C-8FF8-37A037E5984B}"/>
              </a:ext>
            </a:extLst>
          </p:cNvPr>
          <p:cNvSpPr txBox="1"/>
          <p:nvPr/>
        </p:nvSpPr>
        <p:spPr>
          <a:xfrm>
            <a:off x="3896135" y="3395314"/>
            <a:ext cx="7407965"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a:t>Every effort will be made to ensure children progress and are successful in their spelling.</a:t>
            </a:r>
          </a:p>
        </p:txBody>
      </p:sp>
      <p:sp>
        <p:nvSpPr>
          <p:cNvPr id="10" name="TextBox 9">
            <a:extLst>
              <a:ext uri="{FF2B5EF4-FFF2-40B4-BE49-F238E27FC236}">
                <a16:creationId xmlns:a16="http://schemas.microsoft.com/office/drawing/2014/main" id="{85D686F6-A621-4E39-AF01-E9F1B584E3EA}"/>
              </a:ext>
            </a:extLst>
          </p:cNvPr>
          <p:cNvSpPr txBox="1"/>
          <p:nvPr/>
        </p:nvSpPr>
        <p:spPr>
          <a:xfrm>
            <a:off x="3896135" y="4255598"/>
            <a:ext cx="7407965"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a:t>Children will be tested at the beginning of every year to ensure spellings are embedded.</a:t>
            </a:r>
          </a:p>
        </p:txBody>
      </p:sp>
      <p:sp>
        <p:nvSpPr>
          <p:cNvPr id="11" name="TextBox 10">
            <a:extLst>
              <a:ext uri="{FF2B5EF4-FFF2-40B4-BE49-F238E27FC236}">
                <a16:creationId xmlns:a16="http://schemas.microsoft.com/office/drawing/2014/main" id="{27029FCE-7370-42E2-8764-8DEA60EAA7A8}"/>
              </a:ext>
            </a:extLst>
          </p:cNvPr>
          <p:cNvSpPr txBox="1"/>
          <p:nvPr/>
        </p:nvSpPr>
        <p:spPr>
          <a:xfrm>
            <a:off x="3896135" y="1488230"/>
            <a:ext cx="7407965"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a:t>Children are tested weekly in class.</a:t>
            </a:r>
          </a:p>
        </p:txBody>
      </p:sp>
      <p:pic>
        <p:nvPicPr>
          <p:cNvPr id="13" name="Picture 12">
            <a:extLst>
              <a:ext uri="{FF2B5EF4-FFF2-40B4-BE49-F238E27FC236}">
                <a16:creationId xmlns:a16="http://schemas.microsoft.com/office/drawing/2014/main" id="{C8844AF8-7EB2-43EE-B186-DCF225A837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2400" y="112853"/>
            <a:ext cx="1048122" cy="1051152"/>
          </a:xfrm>
          <a:prstGeom prst="rect">
            <a:avLst/>
          </a:prstGeom>
          <a:noFill/>
        </p:spPr>
      </p:pic>
    </p:spTree>
    <p:extLst>
      <p:ext uri="{BB962C8B-B14F-4D97-AF65-F5344CB8AC3E}">
        <p14:creationId xmlns:p14="http://schemas.microsoft.com/office/powerpoint/2010/main" val="374084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F985-242C-474A-B5AC-563D9FEEBA8A}"/>
              </a:ext>
            </a:extLst>
          </p:cNvPr>
          <p:cNvSpPr txBox="1"/>
          <p:nvPr/>
        </p:nvSpPr>
        <p:spPr>
          <a:xfrm>
            <a:off x="172278" y="225287"/>
            <a:ext cx="7951305" cy="584775"/>
          </a:xfrm>
          <a:prstGeom prst="rect">
            <a:avLst/>
          </a:prstGeom>
          <a:noFill/>
        </p:spPr>
        <p:txBody>
          <a:bodyPr wrap="square" rtlCol="0">
            <a:spAutoFit/>
          </a:bodyPr>
          <a:lstStyle/>
          <a:p>
            <a:r>
              <a:rPr lang="en-GB" sz="3200" dirty="0"/>
              <a:t>Spelling</a:t>
            </a:r>
          </a:p>
        </p:txBody>
      </p:sp>
      <p:sp>
        <p:nvSpPr>
          <p:cNvPr id="5" name="TextBox 4">
            <a:extLst>
              <a:ext uri="{FF2B5EF4-FFF2-40B4-BE49-F238E27FC236}">
                <a16:creationId xmlns:a16="http://schemas.microsoft.com/office/drawing/2014/main" id="{655C0F5F-0690-4A49-8EC1-8B62FA792ED7}"/>
              </a:ext>
            </a:extLst>
          </p:cNvPr>
          <p:cNvSpPr txBox="1"/>
          <p:nvPr/>
        </p:nvSpPr>
        <p:spPr>
          <a:xfrm>
            <a:off x="3896139" y="225287"/>
            <a:ext cx="5883965" cy="461665"/>
          </a:xfrm>
          <a:prstGeom prst="rect">
            <a:avLst/>
          </a:prstGeom>
          <a:noFill/>
        </p:spPr>
        <p:txBody>
          <a:bodyPr wrap="square" rtlCol="0">
            <a:spAutoFit/>
          </a:bodyPr>
          <a:lstStyle/>
          <a:p>
            <a:r>
              <a:rPr lang="en-GB" sz="2400" dirty="0"/>
              <a:t>How can we make learning spellings fun?</a:t>
            </a:r>
          </a:p>
        </p:txBody>
      </p:sp>
      <p:sp>
        <p:nvSpPr>
          <p:cNvPr id="6" name="TextBox 5">
            <a:extLst>
              <a:ext uri="{FF2B5EF4-FFF2-40B4-BE49-F238E27FC236}">
                <a16:creationId xmlns:a16="http://schemas.microsoft.com/office/drawing/2014/main" id="{074F7350-AE7D-4C20-8D09-C8FCDA1D3AE4}"/>
              </a:ext>
            </a:extLst>
          </p:cNvPr>
          <p:cNvSpPr txBox="1"/>
          <p:nvPr/>
        </p:nvSpPr>
        <p:spPr>
          <a:xfrm>
            <a:off x="172278" y="1276439"/>
            <a:ext cx="7752522"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err="1"/>
              <a:t>Pelmanism</a:t>
            </a:r>
            <a:r>
              <a:rPr lang="en-GB" sz="2000" dirty="0"/>
              <a:t>/pairs – write all the spellings on small cards/paper twice. Turn them face down – can you find matching pairs?</a:t>
            </a:r>
          </a:p>
        </p:txBody>
      </p:sp>
      <p:pic>
        <p:nvPicPr>
          <p:cNvPr id="13" name="Picture 12">
            <a:extLst>
              <a:ext uri="{FF2B5EF4-FFF2-40B4-BE49-F238E27FC236}">
                <a16:creationId xmlns:a16="http://schemas.microsoft.com/office/drawing/2014/main" id="{C8844AF8-7EB2-43EE-B186-DCF225A837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2400" y="112853"/>
            <a:ext cx="1048122" cy="1051152"/>
          </a:xfrm>
          <a:prstGeom prst="rect">
            <a:avLst/>
          </a:prstGeom>
          <a:noFill/>
        </p:spPr>
      </p:pic>
      <p:pic>
        <p:nvPicPr>
          <p:cNvPr id="15" name="Picture 14">
            <a:extLst>
              <a:ext uri="{FF2B5EF4-FFF2-40B4-BE49-F238E27FC236}">
                <a16:creationId xmlns:a16="http://schemas.microsoft.com/office/drawing/2014/main" id="{92D1D332-DA42-459E-BD74-7DAD1F652206}"/>
              </a:ext>
            </a:extLst>
          </p:cNvPr>
          <p:cNvPicPr/>
          <p:nvPr/>
        </p:nvPicPr>
        <p:blipFill>
          <a:blip r:embed="rId3">
            <a:extLst>
              <a:ext uri="{28A0092B-C50C-407E-A947-70E740481C1C}">
                <a14:useLocalDpi xmlns:a14="http://schemas.microsoft.com/office/drawing/2010/main" val="0"/>
              </a:ext>
            </a:extLst>
          </a:blip>
          <a:stretch>
            <a:fillRect/>
          </a:stretch>
        </p:blipFill>
        <p:spPr>
          <a:xfrm>
            <a:off x="8123583" y="974675"/>
            <a:ext cx="1378585" cy="1009650"/>
          </a:xfrm>
          <a:prstGeom prst="rect">
            <a:avLst/>
          </a:prstGeom>
        </p:spPr>
      </p:pic>
      <p:sp>
        <p:nvSpPr>
          <p:cNvPr id="14" name="TextBox 13">
            <a:extLst>
              <a:ext uri="{FF2B5EF4-FFF2-40B4-BE49-F238E27FC236}">
                <a16:creationId xmlns:a16="http://schemas.microsoft.com/office/drawing/2014/main" id="{F1E04DB7-0F0F-4E53-A73A-44E11D0B4529}"/>
              </a:ext>
            </a:extLst>
          </p:cNvPr>
          <p:cNvSpPr txBox="1"/>
          <p:nvPr/>
        </p:nvSpPr>
        <p:spPr>
          <a:xfrm>
            <a:off x="172278" y="2096759"/>
            <a:ext cx="7156174"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a:t>Rainbow words – use coloured pencils/gel pens to write words out in rainbow colours.</a:t>
            </a:r>
          </a:p>
        </p:txBody>
      </p:sp>
      <p:pic>
        <p:nvPicPr>
          <p:cNvPr id="16" name="Picture 15">
            <a:extLst>
              <a:ext uri="{FF2B5EF4-FFF2-40B4-BE49-F238E27FC236}">
                <a16:creationId xmlns:a16="http://schemas.microsoft.com/office/drawing/2014/main" id="{88576ABD-09B0-4472-B496-3CD896C683D1}"/>
              </a:ext>
            </a:extLst>
          </p:cNvPr>
          <p:cNvPicPr>
            <a:picLocks noChangeAspect="1"/>
          </p:cNvPicPr>
          <p:nvPr/>
        </p:nvPicPr>
        <p:blipFill>
          <a:blip r:embed="rId4"/>
          <a:stretch>
            <a:fillRect/>
          </a:stretch>
        </p:blipFill>
        <p:spPr>
          <a:xfrm>
            <a:off x="8123583" y="2096759"/>
            <a:ext cx="1457325" cy="504825"/>
          </a:xfrm>
          <a:prstGeom prst="rect">
            <a:avLst/>
          </a:prstGeom>
        </p:spPr>
      </p:pic>
      <p:sp>
        <p:nvSpPr>
          <p:cNvPr id="18" name="TextBox 17">
            <a:extLst>
              <a:ext uri="{FF2B5EF4-FFF2-40B4-BE49-F238E27FC236}">
                <a16:creationId xmlns:a16="http://schemas.microsoft.com/office/drawing/2014/main" id="{A2B001CF-816B-4CA7-8410-827B373B9CCA}"/>
              </a:ext>
            </a:extLst>
          </p:cNvPr>
          <p:cNvSpPr txBox="1"/>
          <p:nvPr/>
        </p:nvSpPr>
        <p:spPr>
          <a:xfrm>
            <a:off x="172278" y="2917079"/>
            <a:ext cx="7156174" cy="2000548"/>
          </a:xfrm>
          <a:prstGeom prst="rect">
            <a:avLst/>
          </a:prstGeom>
          <a:noFill/>
        </p:spPr>
        <p:txBody>
          <a:bodyPr wrap="square" rtlCol="0">
            <a:spAutoFit/>
          </a:bodyPr>
          <a:lstStyle/>
          <a:p>
            <a:pPr marL="285750" indent="-285750">
              <a:buFont typeface="Arial" panose="020B0604020202020204" pitchFamily="34" charset="0"/>
              <a:buChar char="•"/>
            </a:pPr>
            <a:r>
              <a:rPr lang="en-GB" sz="2000" dirty="0"/>
              <a:t>Triangle/Pyramid words - Write the words in the shape of a triangle by writing the first letter then writing the first and the next letter underneath, then the first, second and next letter underneath that until you have used all the letters. For a pyramid, take one letter away each row from the middle.</a:t>
            </a:r>
          </a:p>
          <a:p>
            <a:pPr marL="285750" indent="-285750">
              <a:buFont typeface="Arial" panose="020B0604020202020204" pitchFamily="34" charset="0"/>
              <a:buChar char="•"/>
            </a:pPr>
            <a:endParaRPr lang="en-GB" sz="2400" dirty="0"/>
          </a:p>
        </p:txBody>
      </p:sp>
      <p:pic>
        <p:nvPicPr>
          <p:cNvPr id="17" name="Picture 16">
            <a:extLst>
              <a:ext uri="{FF2B5EF4-FFF2-40B4-BE49-F238E27FC236}">
                <a16:creationId xmlns:a16="http://schemas.microsoft.com/office/drawing/2014/main" id="{FDCB85CB-7171-41F4-80E0-FEB3147D4D72}"/>
              </a:ext>
            </a:extLst>
          </p:cNvPr>
          <p:cNvPicPr>
            <a:picLocks noChangeAspect="1"/>
          </p:cNvPicPr>
          <p:nvPr/>
        </p:nvPicPr>
        <p:blipFill>
          <a:blip r:embed="rId5"/>
          <a:stretch>
            <a:fillRect/>
          </a:stretch>
        </p:blipFill>
        <p:spPr>
          <a:xfrm>
            <a:off x="7956895" y="2804645"/>
            <a:ext cx="1790700" cy="1733550"/>
          </a:xfrm>
          <a:prstGeom prst="rect">
            <a:avLst/>
          </a:prstGeom>
        </p:spPr>
      </p:pic>
    </p:spTree>
    <p:extLst>
      <p:ext uri="{BB962C8B-B14F-4D97-AF65-F5344CB8AC3E}">
        <p14:creationId xmlns:p14="http://schemas.microsoft.com/office/powerpoint/2010/main" val="219891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CF985-242C-474A-B5AC-563D9FEEBA8A}"/>
              </a:ext>
            </a:extLst>
          </p:cNvPr>
          <p:cNvSpPr txBox="1"/>
          <p:nvPr/>
        </p:nvSpPr>
        <p:spPr>
          <a:xfrm>
            <a:off x="172278" y="225287"/>
            <a:ext cx="7951305" cy="584775"/>
          </a:xfrm>
          <a:prstGeom prst="rect">
            <a:avLst/>
          </a:prstGeom>
          <a:noFill/>
        </p:spPr>
        <p:txBody>
          <a:bodyPr wrap="square" rtlCol="0">
            <a:spAutoFit/>
          </a:bodyPr>
          <a:lstStyle/>
          <a:p>
            <a:r>
              <a:rPr lang="en-GB" sz="3200" dirty="0"/>
              <a:t>Spelling</a:t>
            </a:r>
          </a:p>
        </p:txBody>
      </p:sp>
      <p:sp>
        <p:nvSpPr>
          <p:cNvPr id="5" name="TextBox 4">
            <a:extLst>
              <a:ext uri="{FF2B5EF4-FFF2-40B4-BE49-F238E27FC236}">
                <a16:creationId xmlns:a16="http://schemas.microsoft.com/office/drawing/2014/main" id="{655C0F5F-0690-4A49-8EC1-8B62FA792ED7}"/>
              </a:ext>
            </a:extLst>
          </p:cNvPr>
          <p:cNvSpPr txBox="1"/>
          <p:nvPr/>
        </p:nvSpPr>
        <p:spPr>
          <a:xfrm>
            <a:off x="3896139" y="225287"/>
            <a:ext cx="5883965" cy="461665"/>
          </a:xfrm>
          <a:prstGeom prst="rect">
            <a:avLst/>
          </a:prstGeom>
          <a:noFill/>
        </p:spPr>
        <p:txBody>
          <a:bodyPr wrap="square" rtlCol="0">
            <a:spAutoFit/>
          </a:bodyPr>
          <a:lstStyle/>
          <a:p>
            <a:r>
              <a:rPr lang="en-GB" sz="2400" dirty="0"/>
              <a:t>How can we make learning spellings fun?</a:t>
            </a:r>
          </a:p>
        </p:txBody>
      </p:sp>
      <p:sp>
        <p:nvSpPr>
          <p:cNvPr id="6" name="TextBox 5">
            <a:extLst>
              <a:ext uri="{FF2B5EF4-FFF2-40B4-BE49-F238E27FC236}">
                <a16:creationId xmlns:a16="http://schemas.microsoft.com/office/drawing/2014/main" id="{074F7350-AE7D-4C20-8D09-C8FCDA1D3AE4}"/>
              </a:ext>
            </a:extLst>
          </p:cNvPr>
          <p:cNvSpPr txBox="1"/>
          <p:nvPr/>
        </p:nvSpPr>
        <p:spPr>
          <a:xfrm>
            <a:off x="172278" y="1276439"/>
            <a:ext cx="7752522"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a:t>Roll and Spell - Roll a dice and write a chosen spelling word in the style that is indicated. Change it up with new writing ideas!</a:t>
            </a:r>
          </a:p>
        </p:txBody>
      </p:sp>
      <p:pic>
        <p:nvPicPr>
          <p:cNvPr id="13" name="Picture 12">
            <a:extLst>
              <a:ext uri="{FF2B5EF4-FFF2-40B4-BE49-F238E27FC236}">
                <a16:creationId xmlns:a16="http://schemas.microsoft.com/office/drawing/2014/main" id="{C8844AF8-7EB2-43EE-B186-DCF225A837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2400" y="112853"/>
            <a:ext cx="1048122" cy="1051152"/>
          </a:xfrm>
          <a:prstGeom prst="rect">
            <a:avLst/>
          </a:prstGeom>
          <a:noFill/>
        </p:spPr>
      </p:pic>
      <p:pic>
        <p:nvPicPr>
          <p:cNvPr id="3" name="Picture 2">
            <a:extLst>
              <a:ext uri="{FF2B5EF4-FFF2-40B4-BE49-F238E27FC236}">
                <a16:creationId xmlns:a16="http://schemas.microsoft.com/office/drawing/2014/main" id="{F80B0B47-3490-40DB-8132-C57DC5123542}"/>
              </a:ext>
            </a:extLst>
          </p:cNvPr>
          <p:cNvPicPr>
            <a:picLocks noChangeAspect="1"/>
          </p:cNvPicPr>
          <p:nvPr/>
        </p:nvPicPr>
        <p:blipFill>
          <a:blip r:embed="rId3"/>
          <a:stretch>
            <a:fillRect/>
          </a:stretch>
        </p:blipFill>
        <p:spPr>
          <a:xfrm>
            <a:off x="8083826" y="922496"/>
            <a:ext cx="3390900" cy="2200275"/>
          </a:xfrm>
          <a:prstGeom prst="rect">
            <a:avLst/>
          </a:prstGeom>
        </p:spPr>
      </p:pic>
      <p:sp>
        <p:nvSpPr>
          <p:cNvPr id="4" name="TextBox 3">
            <a:extLst>
              <a:ext uri="{FF2B5EF4-FFF2-40B4-BE49-F238E27FC236}">
                <a16:creationId xmlns:a16="http://schemas.microsoft.com/office/drawing/2014/main" id="{B17D55BB-F231-4926-A3BF-C6D7F5FB5E81}"/>
              </a:ext>
            </a:extLst>
          </p:cNvPr>
          <p:cNvSpPr txBox="1"/>
          <p:nvPr/>
        </p:nvSpPr>
        <p:spPr>
          <a:xfrm>
            <a:off x="172278" y="3464014"/>
            <a:ext cx="6374296" cy="984885"/>
          </a:xfrm>
          <a:prstGeom prst="rect">
            <a:avLst/>
          </a:prstGeom>
          <a:noFill/>
        </p:spPr>
        <p:txBody>
          <a:bodyPr wrap="square" rtlCol="0">
            <a:spAutoFit/>
          </a:bodyPr>
          <a:lstStyle/>
          <a:p>
            <a:pPr marL="285750" indent="-285750">
              <a:buFont typeface="Arial" panose="020B0604020202020204" pitchFamily="34" charset="0"/>
              <a:buChar char="•"/>
            </a:pPr>
            <a:r>
              <a:rPr lang="en-GB" sz="2000" dirty="0"/>
              <a:t>Words on a computer - Type the words out on a computer. Change the font, size, colour, use word art etc.</a:t>
            </a:r>
          </a:p>
          <a:p>
            <a:pPr marL="285750" indent="-285750">
              <a:buFont typeface="Arial" panose="020B0604020202020204" pitchFamily="34" charset="0"/>
              <a:buChar char="•"/>
            </a:pPr>
            <a:endParaRPr lang="en-GB" dirty="0"/>
          </a:p>
        </p:txBody>
      </p:sp>
      <p:pic>
        <p:nvPicPr>
          <p:cNvPr id="7" name="Picture 6">
            <a:extLst>
              <a:ext uri="{FF2B5EF4-FFF2-40B4-BE49-F238E27FC236}">
                <a16:creationId xmlns:a16="http://schemas.microsoft.com/office/drawing/2014/main" id="{5F8FF699-6C86-466A-A81A-BB6B8DD55333}"/>
              </a:ext>
            </a:extLst>
          </p:cNvPr>
          <p:cNvPicPr>
            <a:picLocks noChangeAspect="1"/>
          </p:cNvPicPr>
          <p:nvPr/>
        </p:nvPicPr>
        <p:blipFill>
          <a:blip r:embed="rId4"/>
          <a:stretch>
            <a:fillRect/>
          </a:stretch>
        </p:blipFill>
        <p:spPr>
          <a:xfrm>
            <a:off x="8083826" y="3341431"/>
            <a:ext cx="3019425" cy="971550"/>
          </a:xfrm>
          <a:prstGeom prst="rect">
            <a:avLst/>
          </a:prstGeom>
        </p:spPr>
      </p:pic>
      <p:sp>
        <p:nvSpPr>
          <p:cNvPr id="20" name="TextBox 19">
            <a:extLst>
              <a:ext uri="{FF2B5EF4-FFF2-40B4-BE49-F238E27FC236}">
                <a16:creationId xmlns:a16="http://schemas.microsoft.com/office/drawing/2014/main" id="{4C1DFF8E-0D97-4C0E-977F-94067DB15D77}"/>
              </a:ext>
            </a:extLst>
          </p:cNvPr>
          <p:cNvSpPr txBox="1"/>
          <p:nvPr/>
        </p:nvSpPr>
        <p:spPr>
          <a:xfrm>
            <a:off x="172278" y="4873676"/>
            <a:ext cx="6374296" cy="1046440"/>
          </a:xfrm>
          <a:prstGeom prst="rect">
            <a:avLst/>
          </a:prstGeom>
          <a:noFill/>
        </p:spPr>
        <p:txBody>
          <a:bodyPr wrap="square" rtlCol="0">
            <a:spAutoFit/>
          </a:bodyPr>
          <a:lstStyle/>
          <a:p>
            <a:pPr marL="285750" indent="-285750">
              <a:buFont typeface="Arial" panose="020B0604020202020204" pitchFamily="34" charset="0"/>
              <a:buChar char="•"/>
            </a:pPr>
            <a:r>
              <a:rPr lang="en-GB" sz="2000" dirty="0"/>
              <a:t>Hang man </a:t>
            </a:r>
            <a:r>
              <a:rPr lang="en-GB" sz="2400" dirty="0"/>
              <a:t>- </a:t>
            </a:r>
            <a:r>
              <a:rPr lang="en-GB" sz="2000" dirty="0"/>
              <a:t>Choose a spelling word and use it as your hangman word!</a:t>
            </a:r>
          </a:p>
          <a:p>
            <a:pPr marL="285750" indent="-285750">
              <a:buFont typeface="Arial" panose="020B0604020202020204" pitchFamily="34" charset="0"/>
              <a:buChar char="•"/>
            </a:pPr>
            <a:endParaRPr lang="en-GB" dirty="0"/>
          </a:p>
        </p:txBody>
      </p:sp>
      <p:pic>
        <p:nvPicPr>
          <p:cNvPr id="21" name="Picture 20">
            <a:extLst>
              <a:ext uri="{FF2B5EF4-FFF2-40B4-BE49-F238E27FC236}">
                <a16:creationId xmlns:a16="http://schemas.microsoft.com/office/drawing/2014/main" id="{3973DE59-2E48-48E1-86CB-755C6B4411E5}"/>
              </a:ext>
            </a:extLst>
          </p:cNvPr>
          <p:cNvPicPr/>
          <p:nvPr/>
        </p:nvPicPr>
        <p:blipFill>
          <a:blip r:embed="rId5">
            <a:extLst>
              <a:ext uri="{28A0092B-C50C-407E-A947-70E740481C1C}">
                <a14:useLocalDpi xmlns:a14="http://schemas.microsoft.com/office/drawing/2010/main" val="0"/>
              </a:ext>
            </a:extLst>
          </a:blip>
          <a:stretch>
            <a:fillRect/>
          </a:stretch>
        </p:blipFill>
        <p:spPr>
          <a:xfrm>
            <a:off x="8245751" y="4676569"/>
            <a:ext cx="1533525" cy="923925"/>
          </a:xfrm>
          <a:prstGeom prst="rect">
            <a:avLst/>
          </a:prstGeom>
        </p:spPr>
      </p:pic>
    </p:spTree>
    <p:extLst>
      <p:ext uri="{BB962C8B-B14F-4D97-AF65-F5344CB8AC3E}">
        <p14:creationId xmlns:p14="http://schemas.microsoft.com/office/powerpoint/2010/main" val="215820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F4E9-1584-491B-AEC3-F06143DDF982}"/>
              </a:ext>
            </a:extLst>
          </p:cNvPr>
          <p:cNvSpPr>
            <a:spLocks noGrp="1"/>
          </p:cNvSpPr>
          <p:nvPr>
            <p:ph type="ctrTitle"/>
          </p:nvPr>
        </p:nvSpPr>
        <p:spPr>
          <a:xfrm rot="21420000">
            <a:off x="432032" y="674679"/>
            <a:ext cx="10214671" cy="2766528"/>
          </a:xfrm>
        </p:spPr>
        <p:txBody>
          <a:bodyPr/>
          <a:lstStyle/>
          <a:p>
            <a:r>
              <a:rPr lang="en-GB" dirty="0"/>
              <a:t>Questions or feedback</a:t>
            </a:r>
          </a:p>
        </p:txBody>
      </p:sp>
      <p:pic>
        <p:nvPicPr>
          <p:cNvPr id="3" name="Picture 2">
            <a:extLst>
              <a:ext uri="{FF2B5EF4-FFF2-40B4-BE49-F238E27FC236}">
                <a16:creationId xmlns:a16="http://schemas.microsoft.com/office/drawing/2014/main" id="{40A98EF2-42BB-4561-8BAA-660B49C9AC3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2156" y="3195648"/>
            <a:ext cx="1167392" cy="973828"/>
          </a:xfrm>
          <a:prstGeom prst="rect">
            <a:avLst/>
          </a:prstGeom>
          <a:noFill/>
        </p:spPr>
      </p:pic>
    </p:spTree>
    <p:extLst>
      <p:ext uri="{BB962C8B-B14F-4D97-AF65-F5344CB8AC3E}">
        <p14:creationId xmlns:p14="http://schemas.microsoft.com/office/powerpoint/2010/main" val="18802962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169</TotalTime>
  <Words>381</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Impact</vt:lpstr>
      <vt:lpstr>Main Event</vt:lpstr>
      <vt:lpstr>Spelling at Idle C of E</vt:lpstr>
      <vt:lpstr>PowerPoint Presentation</vt:lpstr>
      <vt:lpstr>PowerPoint Presentation</vt:lpstr>
      <vt:lpstr>PowerPoint Presentation</vt:lpstr>
      <vt:lpstr>PowerPoint Presentation</vt:lpstr>
      <vt:lpstr>Questions or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at Idle C of E</dc:title>
  <dc:creator>Deborah Rhodes</dc:creator>
  <cp:lastModifiedBy>Louise Russell</cp:lastModifiedBy>
  <cp:revision>16</cp:revision>
  <dcterms:created xsi:type="dcterms:W3CDTF">2023-08-05T07:52:10Z</dcterms:created>
  <dcterms:modified xsi:type="dcterms:W3CDTF">2023-11-06T22:27:48Z</dcterms:modified>
</cp:coreProperties>
</file>